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4"/>
  </p:notesMasterIdLst>
  <p:sldIdLst>
    <p:sldId id="259" r:id="rId2"/>
    <p:sldId id="275" r:id="rId3"/>
    <p:sldId id="276" r:id="rId4"/>
    <p:sldId id="273" r:id="rId5"/>
    <p:sldId id="278" r:id="rId6"/>
    <p:sldId id="269" r:id="rId7"/>
    <p:sldId id="279" r:id="rId8"/>
    <p:sldId id="271" r:id="rId9"/>
    <p:sldId id="286" r:id="rId10"/>
    <p:sldId id="280" r:id="rId11"/>
    <p:sldId id="270" r:id="rId12"/>
    <p:sldId id="287" r:id="rId13"/>
    <p:sldId id="281" r:id="rId14"/>
    <p:sldId id="284" r:id="rId15"/>
    <p:sldId id="282" r:id="rId16"/>
    <p:sldId id="289" r:id="rId17"/>
    <p:sldId id="285" r:id="rId18"/>
    <p:sldId id="283" r:id="rId19"/>
    <p:sldId id="288" r:id="rId20"/>
    <p:sldId id="290" r:id="rId21"/>
    <p:sldId id="264" r:id="rId22"/>
    <p:sldId id="268" r:id="rId23"/>
  </p:sldIdLst>
  <p:sldSz cx="9906000" cy="6858000" type="A4"/>
  <p:notesSz cx="6934200" cy="9220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DEF"/>
    <a:srgbClr val="ADC7F1"/>
    <a:srgbClr val="9ABAEE"/>
    <a:srgbClr val="82AAEA"/>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0" autoAdjust="0"/>
    <p:restoredTop sz="94249" autoAdjust="0"/>
  </p:normalViewPr>
  <p:slideViewPr>
    <p:cSldViewPr snapToGrid="0">
      <p:cViewPr>
        <p:scale>
          <a:sx n="59" d="100"/>
          <a:sy n="59" d="100"/>
        </p:scale>
        <p:origin x="-720" y="24"/>
      </p:cViewPr>
      <p:guideLst>
        <p:guide orient="horz" pos="2183"/>
        <p:guide pos="3840"/>
        <p:guide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9CBF1-C53E-4DFD-AE6B-B0153E4520F9}" type="doc">
      <dgm:prSet loTypeId="urn:microsoft.com/office/officeart/2005/8/layout/cycle6" loCatId="cycle" qsTypeId="urn:microsoft.com/office/officeart/2005/8/quickstyle/simple2" qsCatId="simple" csTypeId="urn:microsoft.com/office/officeart/2005/8/colors/colorful4" csCatId="colorful" phldr="1"/>
      <dgm:spPr/>
      <dgm:t>
        <a:bodyPr/>
        <a:lstStyle/>
        <a:p>
          <a:endParaRPr lang="es-NI"/>
        </a:p>
      </dgm:t>
    </dgm:pt>
    <dgm:pt modelId="{61097D6B-0944-4557-868D-6FC5CC76423A}">
      <dgm:prSet phldrT="[Texto]"/>
      <dgm:spPr/>
      <dgm:t>
        <a:bodyPr/>
        <a:lstStyle/>
        <a:p>
          <a:r>
            <a:rPr lang="es-NI" dirty="0"/>
            <a:t>Access</a:t>
          </a:r>
        </a:p>
      </dgm:t>
    </dgm:pt>
    <dgm:pt modelId="{77606A51-4F38-40EB-B72E-854CFB51B4E6}" type="parTrans" cxnId="{E68544C0-02C4-465F-B684-3EC73DA5712E}">
      <dgm:prSet/>
      <dgm:spPr/>
      <dgm:t>
        <a:bodyPr/>
        <a:lstStyle/>
        <a:p>
          <a:endParaRPr lang="es-NI"/>
        </a:p>
      </dgm:t>
    </dgm:pt>
    <dgm:pt modelId="{6473C947-27CC-4725-9179-5C703DABBCE1}" type="sibTrans" cxnId="{E68544C0-02C4-465F-B684-3EC73DA5712E}">
      <dgm:prSet/>
      <dgm:spPr/>
      <dgm:t>
        <a:bodyPr/>
        <a:lstStyle/>
        <a:p>
          <a:endParaRPr lang="es-NI"/>
        </a:p>
      </dgm:t>
    </dgm:pt>
    <dgm:pt modelId="{461315A5-0EB3-4D05-A51C-E04A9CD63CF5}">
      <dgm:prSet phldrT="[Texto]"/>
      <dgm:spPr/>
      <dgm:t>
        <a:bodyPr/>
        <a:lstStyle/>
        <a:p>
          <a:r>
            <a:rPr lang="es-NI" dirty="0" err="1"/>
            <a:t>Quality</a:t>
          </a:r>
          <a:r>
            <a:rPr lang="es-NI" dirty="0"/>
            <a:t> </a:t>
          </a:r>
          <a:r>
            <a:rPr lang="es-NI" dirty="0" err="1"/>
            <a:t>Services</a:t>
          </a:r>
          <a:endParaRPr lang="es-NI" dirty="0"/>
        </a:p>
      </dgm:t>
    </dgm:pt>
    <dgm:pt modelId="{6D4C740E-0FAA-4954-970C-A19F256140F1}" type="parTrans" cxnId="{04CA90B3-BAAE-4C4D-B953-8D13203F042F}">
      <dgm:prSet/>
      <dgm:spPr/>
      <dgm:t>
        <a:bodyPr/>
        <a:lstStyle/>
        <a:p>
          <a:endParaRPr lang="es-NI"/>
        </a:p>
      </dgm:t>
    </dgm:pt>
    <dgm:pt modelId="{39B33F78-9485-45C3-9125-69397DEED2B3}" type="sibTrans" cxnId="{04CA90B3-BAAE-4C4D-B953-8D13203F042F}">
      <dgm:prSet/>
      <dgm:spPr/>
      <dgm:t>
        <a:bodyPr/>
        <a:lstStyle/>
        <a:p>
          <a:endParaRPr lang="es-NI"/>
        </a:p>
      </dgm:t>
    </dgm:pt>
    <dgm:pt modelId="{395DD70C-2823-4559-9A63-1517F8111E38}">
      <dgm:prSet phldrT="[Texto]"/>
      <dgm:spPr/>
      <dgm:t>
        <a:bodyPr/>
        <a:lstStyle/>
        <a:p>
          <a:r>
            <a:rPr lang="es-NI" dirty="0" err="1"/>
            <a:t>Fair</a:t>
          </a:r>
          <a:r>
            <a:rPr lang="es-NI" dirty="0"/>
            <a:t> </a:t>
          </a:r>
          <a:r>
            <a:rPr lang="es-NI" dirty="0" err="1"/>
            <a:t>prices</a:t>
          </a:r>
          <a:endParaRPr lang="es-NI" dirty="0"/>
        </a:p>
      </dgm:t>
    </dgm:pt>
    <dgm:pt modelId="{386AB3FC-D689-42E6-A2CE-CCBEC57593C2}" type="parTrans" cxnId="{261301C4-358B-4E12-83E4-3403E63FC7DA}">
      <dgm:prSet/>
      <dgm:spPr/>
      <dgm:t>
        <a:bodyPr/>
        <a:lstStyle/>
        <a:p>
          <a:endParaRPr lang="es-NI"/>
        </a:p>
      </dgm:t>
    </dgm:pt>
    <dgm:pt modelId="{28FF7665-7426-4238-B98E-C3ECE15FA155}" type="sibTrans" cxnId="{261301C4-358B-4E12-83E4-3403E63FC7DA}">
      <dgm:prSet/>
      <dgm:spPr/>
      <dgm:t>
        <a:bodyPr/>
        <a:lstStyle/>
        <a:p>
          <a:endParaRPr lang="es-NI"/>
        </a:p>
      </dgm:t>
    </dgm:pt>
    <dgm:pt modelId="{5D8E73FE-A760-467D-B9C8-5085C1FF08A7}">
      <dgm:prSet phldrT="[Texto]"/>
      <dgm:spPr/>
      <dgm:t>
        <a:bodyPr/>
        <a:lstStyle/>
        <a:p>
          <a:r>
            <a:rPr lang="es-ES" dirty="0"/>
            <a:t>ICT </a:t>
          </a:r>
          <a:r>
            <a:rPr lang="es-ES" dirty="0" err="1"/>
            <a:t>empowerment</a:t>
          </a:r>
          <a:endParaRPr lang="es-NI" dirty="0"/>
        </a:p>
      </dgm:t>
    </dgm:pt>
    <dgm:pt modelId="{93A97E5E-2C2C-4949-8ABA-233309BF3639}" type="parTrans" cxnId="{53FD1456-DCEC-4B9F-884C-FE08F56EBB99}">
      <dgm:prSet/>
      <dgm:spPr/>
      <dgm:t>
        <a:bodyPr/>
        <a:lstStyle/>
        <a:p>
          <a:endParaRPr lang="es-NI"/>
        </a:p>
      </dgm:t>
    </dgm:pt>
    <dgm:pt modelId="{99742231-C474-4D96-BEDF-0B749878BCC1}" type="sibTrans" cxnId="{53FD1456-DCEC-4B9F-884C-FE08F56EBB99}">
      <dgm:prSet/>
      <dgm:spPr/>
      <dgm:t>
        <a:bodyPr/>
        <a:lstStyle/>
        <a:p>
          <a:endParaRPr lang="es-NI"/>
        </a:p>
      </dgm:t>
    </dgm:pt>
    <dgm:pt modelId="{453F7CFC-B7C7-46E4-A9A9-7A7493C66CD7}" type="pres">
      <dgm:prSet presAssocID="{3619CBF1-C53E-4DFD-AE6B-B0153E4520F9}" presName="cycle" presStyleCnt="0">
        <dgm:presLayoutVars>
          <dgm:dir/>
          <dgm:resizeHandles val="exact"/>
        </dgm:presLayoutVars>
      </dgm:prSet>
      <dgm:spPr/>
      <dgm:t>
        <a:bodyPr/>
        <a:lstStyle/>
        <a:p>
          <a:endParaRPr lang="es-ES"/>
        </a:p>
      </dgm:t>
    </dgm:pt>
    <dgm:pt modelId="{60F1A7E7-8061-47F3-97AB-BB2E18DA08DC}" type="pres">
      <dgm:prSet presAssocID="{61097D6B-0944-4557-868D-6FC5CC76423A}" presName="node" presStyleLbl="node1" presStyleIdx="0" presStyleCnt="4">
        <dgm:presLayoutVars>
          <dgm:bulletEnabled val="1"/>
        </dgm:presLayoutVars>
      </dgm:prSet>
      <dgm:spPr/>
      <dgm:t>
        <a:bodyPr/>
        <a:lstStyle/>
        <a:p>
          <a:endParaRPr lang="es-ES"/>
        </a:p>
      </dgm:t>
    </dgm:pt>
    <dgm:pt modelId="{AF1AD003-4CE1-457A-8B4C-ADC2C3CCE899}" type="pres">
      <dgm:prSet presAssocID="{61097D6B-0944-4557-868D-6FC5CC76423A}" presName="spNode" presStyleCnt="0"/>
      <dgm:spPr/>
    </dgm:pt>
    <dgm:pt modelId="{C6A1CD49-E1E5-43B3-AD65-63257203179D}" type="pres">
      <dgm:prSet presAssocID="{6473C947-27CC-4725-9179-5C703DABBCE1}" presName="sibTrans" presStyleLbl="sibTrans1D1" presStyleIdx="0" presStyleCnt="4"/>
      <dgm:spPr/>
      <dgm:t>
        <a:bodyPr/>
        <a:lstStyle/>
        <a:p>
          <a:endParaRPr lang="es-ES"/>
        </a:p>
      </dgm:t>
    </dgm:pt>
    <dgm:pt modelId="{BC602FBC-0E4B-4496-B75E-BCC9830AF89E}" type="pres">
      <dgm:prSet presAssocID="{461315A5-0EB3-4D05-A51C-E04A9CD63CF5}" presName="node" presStyleLbl="node1" presStyleIdx="1" presStyleCnt="4">
        <dgm:presLayoutVars>
          <dgm:bulletEnabled val="1"/>
        </dgm:presLayoutVars>
      </dgm:prSet>
      <dgm:spPr/>
      <dgm:t>
        <a:bodyPr/>
        <a:lstStyle/>
        <a:p>
          <a:endParaRPr lang="es-ES"/>
        </a:p>
      </dgm:t>
    </dgm:pt>
    <dgm:pt modelId="{11C6CD62-6D1B-46FB-BA9A-CE0766C34A3D}" type="pres">
      <dgm:prSet presAssocID="{461315A5-0EB3-4D05-A51C-E04A9CD63CF5}" presName="spNode" presStyleCnt="0"/>
      <dgm:spPr/>
    </dgm:pt>
    <dgm:pt modelId="{95D11C0F-D660-4F22-ABAC-CB5207B7C993}" type="pres">
      <dgm:prSet presAssocID="{39B33F78-9485-45C3-9125-69397DEED2B3}" presName="sibTrans" presStyleLbl="sibTrans1D1" presStyleIdx="1" presStyleCnt="4"/>
      <dgm:spPr/>
      <dgm:t>
        <a:bodyPr/>
        <a:lstStyle/>
        <a:p>
          <a:endParaRPr lang="es-ES"/>
        </a:p>
      </dgm:t>
    </dgm:pt>
    <dgm:pt modelId="{5DA67403-C436-4C04-96AF-D6814662A369}" type="pres">
      <dgm:prSet presAssocID="{395DD70C-2823-4559-9A63-1517F8111E38}" presName="node" presStyleLbl="node1" presStyleIdx="2" presStyleCnt="4">
        <dgm:presLayoutVars>
          <dgm:bulletEnabled val="1"/>
        </dgm:presLayoutVars>
      </dgm:prSet>
      <dgm:spPr/>
      <dgm:t>
        <a:bodyPr/>
        <a:lstStyle/>
        <a:p>
          <a:endParaRPr lang="es-ES"/>
        </a:p>
      </dgm:t>
    </dgm:pt>
    <dgm:pt modelId="{0BB7E61F-264B-4CC9-9615-295E605D3D6A}" type="pres">
      <dgm:prSet presAssocID="{395DD70C-2823-4559-9A63-1517F8111E38}" presName="spNode" presStyleCnt="0"/>
      <dgm:spPr/>
    </dgm:pt>
    <dgm:pt modelId="{276760C8-A70D-4FF9-9D68-04A781FF6622}" type="pres">
      <dgm:prSet presAssocID="{28FF7665-7426-4238-B98E-C3ECE15FA155}" presName="sibTrans" presStyleLbl="sibTrans1D1" presStyleIdx="2" presStyleCnt="4"/>
      <dgm:spPr/>
      <dgm:t>
        <a:bodyPr/>
        <a:lstStyle/>
        <a:p>
          <a:endParaRPr lang="es-ES"/>
        </a:p>
      </dgm:t>
    </dgm:pt>
    <dgm:pt modelId="{84F63C81-5CD5-4C2D-93F3-EDF1D95ECAC9}" type="pres">
      <dgm:prSet presAssocID="{5D8E73FE-A760-467D-B9C8-5085C1FF08A7}" presName="node" presStyleLbl="node1" presStyleIdx="3" presStyleCnt="4">
        <dgm:presLayoutVars>
          <dgm:bulletEnabled val="1"/>
        </dgm:presLayoutVars>
      </dgm:prSet>
      <dgm:spPr/>
      <dgm:t>
        <a:bodyPr/>
        <a:lstStyle/>
        <a:p>
          <a:endParaRPr lang="es-ES"/>
        </a:p>
      </dgm:t>
    </dgm:pt>
    <dgm:pt modelId="{52D5089B-60D2-489B-958C-7FE8AC2BCA12}" type="pres">
      <dgm:prSet presAssocID="{5D8E73FE-A760-467D-B9C8-5085C1FF08A7}" presName="spNode" presStyleCnt="0"/>
      <dgm:spPr/>
    </dgm:pt>
    <dgm:pt modelId="{758C2ABA-47E1-4D11-9061-56EBF204D4DC}" type="pres">
      <dgm:prSet presAssocID="{99742231-C474-4D96-BEDF-0B749878BCC1}" presName="sibTrans" presStyleLbl="sibTrans1D1" presStyleIdx="3" presStyleCnt="4"/>
      <dgm:spPr/>
      <dgm:t>
        <a:bodyPr/>
        <a:lstStyle/>
        <a:p>
          <a:endParaRPr lang="es-ES"/>
        </a:p>
      </dgm:t>
    </dgm:pt>
  </dgm:ptLst>
  <dgm:cxnLst>
    <dgm:cxn modelId="{D2E73C66-58B4-445C-84DC-E61191966232}" type="presOf" srcId="{5D8E73FE-A760-467D-B9C8-5085C1FF08A7}" destId="{84F63C81-5CD5-4C2D-93F3-EDF1D95ECAC9}" srcOrd="0" destOrd="0" presId="urn:microsoft.com/office/officeart/2005/8/layout/cycle6"/>
    <dgm:cxn modelId="{53FD1456-DCEC-4B9F-884C-FE08F56EBB99}" srcId="{3619CBF1-C53E-4DFD-AE6B-B0153E4520F9}" destId="{5D8E73FE-A760-467D-B9C8-5085C1FF08A7}" srcOrd="3" destOrd="0" parTransId="{93A97E5E-2C2C-4949-8ABA-233309BF3639}" sibTransId="{99742231-C474-4D96-BEDF-0B749878BCC1}"/>
    <dgm:cxn modelId="{261301C4-358B-4E12-83E4-3403E63FC7DA}" srcId="{3619CBF1-C53E-4DFD-AE6B-B0153E4520F9}" destId="{395DD70C-2823-4559-9A63-1517F8111E38}" srcOrd="2" destOrd="0" parTransId="{386AB3FC-D689-42E6-A2CE-CCBEC57593C2}" sibTransId="{28FF7665-7426-4238-B98E-C3ECE15FA155}"/>
    <dgm:cxn modelId="{8115ECBE-BA09-4477-9859-28C5E96008FF}" type="presOf" srcId="{461315A5-0EB3-4D05-A51C-E04A9CD63CF5}" destId="{BC602FBC-0E4B-4496-B75E-BCC9830AF89E}" srcOrd="0" destOrd="0" presId="urn:microsoft.com/office/officeart/2005/8/layout/cycle6"/>
    <dgm:cxn modelId="{86251B89-1FE4-42CD-AC88-42BF2DA83CCD}" type="presOf" srcId="{395DD70C-2823-4559-9A63-1517F8111E38}" destId="{5DA67403-C436-4C04-96AF-D6814662A369}" srcOrd="0" destOrd="0" presId="urn:microsoft.com/office/officeart/2005/8/layout/cycle6"/>
    <dgm:cxn modelId="{04CA90B3-BAAE-4C4D-B953-8D13203F042F}" srcId="{3619CBF1-C53E-4DFD-AE6B-B0153E4520F9}" destId="{461315A5-0EB3-4D05-A51C-E04A9CD63CF5}" srcOrd="1" destOrd="0" parTransId="{6D4C740E-0FAA-4954-970C-A19F256140F1}" sibTransId="{39B33F78-9485-45C3-9125-69397DEED2B3}"/>
    <dgm:cxn modelId="{834C1900-A56B-4493-86D5-021572469F67}" type="presOf" srcId="{39B33F78-9485-45C3-9125-69397DEED2B3}" destId="{95D11C0F-D660-4F22-ABAC-CB5207B7C993}" srcOrd="0" destOrd="0" presId="urn:microsoft.com/office/officeart/2005/8/layout/cycle6"/>
    <dgm:cxn modelId="{82D65BD9-9BBB-4B32-81DC-80DF5BA3B9FB}" type="presOf" srcId="{3619CBF1-C53E-4DFD-AE6B-B0153E4520F9}" destId="{453F7CFC-B7C7-46E4-A9A9-7A7493C66CD7}" srcOrd="0" destOrd="0" presId="urn:microsoft.com/office/officeart/2005/8/layout/cycle6"/>
    <dgm:cxn modelId="{89B2836F-C2F7-49BF-9518-B0BFBF2DF30A}" type="presOf" srcId="{61097D6B-0944-4557-868D-6FC5CC76423A}" destId="{60F1A7E7-8061-47F3-97AB-BB2E18DA08DC}" srcOrd="0" destOrd="0" presId="urn:microsoft.com/office/officeart/2005/8/layout/cycle6"/>
    <dgm:cxn modelId="{91EFB8FF-2061-43DD-AA8B-A11B4DCBC0AC}" type="presOf" srcId="{6473C947-27CC-4725-9179-5C703DABBCE1}" destId="{C6A1CD49-E1E5-43B3-AD65-63257203179D}" srcOrd="0" destOrd="0" presId="urn:microsoft.com/office/officeart/2005/8/layout/cycle6"/>
    <dgm:cxn modelId="{473CF141-5E6F-4C88-8E3F-D1AF478690D2}" type="presOf" srcId="{28FF7665-7426-4238-B98E-C3ECE15FA155}" destId="{276760C8-A70D-4FF9-9D68-04A781FF6622}" srcOrd="0" destOrd="0" presId="urn:microsoft.com/office/officeart/2005/8/layout/cycle6"/>
    <dgm:cxn modelId="{B974EB91-77F3-4A85-A009-9C60B718F5F9}" type="presOf" srcId="{99742231-C474-4D96-BEDF-0B749878BCC1}" destId="{758C2ABA-47E1-4D11-9061-56EBF204D4DC}" srcOrd="0" destOrd="0" presId="urn:microsoft.com/office/officeart/2005/8/layout/cycle6"/>
    <dgm:cxn modelId="{E68544C0-02C4-465F-B684-3EC73DA5712E}" srcId="{3619CBF1-C53E-4DFD-AE6B-B0153E4520F9}" destId="{61097D6B-0944-4557-868D-6FC5CC76423A}" srcOrd="0" destOrd="0" parTransId="{77606A51-4F38-40EB-B72E-854CFB51B4E6}" sibTransId="{6473C947-27CC-4725-9179-5C703DABBCE1}"/>
    <dgm:cxn modelId="{DD6FEAFA-9F42-4C7A-936B-61447B4CA918}" type="presParOf" srcId="{453F7CFC-B7C7-46E4-A9A9-7A7493C66CD7}" destId="{60F1A7E7-8061-47F3-97AB-BB2E18DA08DC}" srcOrd="0" destOrd="0" presId="urn:microsoft.com/office/officeart/2005/8/layout/cycle6"/>
    <dgm:cxn modelId="{D83D5496-A366-4BB3-A4AE-E536DB9D56CD}" type="presParOf" srcId="{453F7CFC-B7C7-46E4-A9A9-7A7493C66CD7}" destId="{AF1AD003-4CE1-457A-8B4C-ADC2C3CCE899}" srcOrd="1" destOrd="0" presId="urn:microsoft.com/office/officeart/2005/8/layout/cycle6"/>
    <dgm:cxn modelId="{610EA2C4-94C5-4764-9A5E-CED5CB508BDA}" type="presParOf" srcId="{453F7CFC-B7C7-46E4-A9A9-7A7493C66CD7}" destId="{C6A1CD49-E1E5-43B3-AD65-63257203179D}" srcOrd="2" destOrd="0" presId="urn:microsoft.com/office/officeart/2005/8/layout/cycle6"/>
    <dgm:cxn modelId="{C7BA12B9-F528-429B-856A-0B276F0E1B79}" type="presParOf" srcId="{453F7CFC-B7C7-46E4-A9A9-7A7493C66CD7}" destId="{BC602FBC-0E4B-4496-B75E-BCC9830AF89E}" srcOrd="3" destOrd="0" presId="urn:microsoft.com/office/officeart/2005/8/layout/cycle6"/>
    <dgm:cxn modelId="{408B229D-8CF4-4065-867C-CCD31C89DEA2}" type="presParOf" srcId="{453F7CFC-B7C7-46E4-A9A9-7A7493C66CD7}" destId="{11C6CD62-6D1B-46FB-BA9A-CE0766C34A3D}" srcOrd="4" destOrd="0" presId="urn:microsoft.com/office/officeart/2005/8/layout/cycle6"/>
    <dgm:cxn modelId="{EE51BE3C-90C3-4473-BBE8-BD8B38389972}" type="presParOf" srcId="{453F7CFC-B7C7-46E4-A9A9-7A7493C66CD7}" destId="{95D11C0F-D660-4F22-ABAC-CB5207B7C993}" srcOrd="5" destOrd="0" presId="urn:microsoft.com/office/officeart/2005/8/layout/cycle6"/>
    <dgm:cxn modelId="{118A7B23-570E-4F35-BA77-BE656CE59C34}" type="presParOf" srcId="{453F7CFC-B7C7-46E4-A9A9-7A7493C66CD7}" destId="{5DA67403-C436-4C04-96AF-D6814662A369}" srcOrd="6" destOrd="0" presId="urn:microsoft.com/office/officeart/2005/8/layout/cycle6"/>
    <dgm:cxn modelId="{9937F402-A0A0-47CF-8E1D-515F86B2B775}" type="presParOf" srcId="{453F7CFC-B7C7-46E4-A9A9-7A7493C66CD7}" destId="{0BB7E61F-264B-4CC9-9615-295E605D3D6A}" srcOrd="7" destOrd="0" presId="urn:microsoft.com/office/officeart/2005/8/layout/cycle6"/>
    <dgm:cxn modelId="{4F9389C6-2099-494D-B504-99941DC84250}" type="presParOf" srcId="{453F7CFC-B7C7-46E4-A9A9-7A7493C66CD7}" destId="{276760C8-A70D-4FF9-9D68-04A781FF6622}" srcOrd="8" destOrd="0" presId="urn:microsoft.com/office/officeart/2005/8/layout/cycle6"/>
    <dgm:cxn modelId="{D4E09AEF-9B16-4B81-8F61-36189D4AB0D0}" type="presParOf" srcId="{453F7CFC-B7C7-46E4-A9A9-7A7493C66CD7}" destId="{84F63C81-5CD5-4C2D-93F3-EDF1D95ECAC9}" srcOrd="9" destOrd="0" presId="urn:microsoft.com/office/officeart/2005/8/layout/cycle6"/>
    <dgm:cxn modelId="{89AF533B-F169-4F3A-AA09-C620718C9078}" type="presParOf" srcId="{453F7CFC-B7C7-46E4-A9A9-7A7493C66CD7}" destId="{52D5089B-60D2-489B-958C-7FE8AC2BCA12}" srcOrd="10" destOrd="0" presId="urn:microsoft.com/office/officeart/2005/8/layout/cycle6"/>
    <dgm:cxn modelId="{FE501DF6-D982-46F6-A324-F04E356FFA7F}" type="presParOf" srcId="{453F7CFC-B7C7-46E4-A9A9-7A7493C66CD7}" destId="{758C2ABA-47E1-4D11-9061-56EBF204D4DC}"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1A7E7-8061-47F3-97AB-BB2E18DA08DC}">
      <dsp:nvSpPr>
        <dsp:cNvPr id="0" name=""/>
        <dsp:cNvSpPr/>
      </dsp:nvSpPr>
      <dsp:spPr>
        <a:xfrm>
          <a:off x="2273215" y="385"/>
          <a:ext cx="1287586" cy="836930"/>
        </a:xfrm>
        <a:prstGeom prst="roundRect">
          <a:avLst/>
        </a:prstGeom>
        <a:solidFill>
          <a:schemeClr val="accent4">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NI" sz="1400" kern="1200" dirty="0"/>
            <a:t>Access</a:t>
          </a:r>
        </a:p>
      </dsp:txBody>
      <dsp:txXfrm>
        <a:off x="2314071" y="41241"/>
        <a:ext cx="1205874" cy="755218"/>
      </dsp:txXfrm>
    </dsp:sp>
    <dsp:sp modelId="{C6A1CD49-E1E5-43B3-AD65-63257203179D}">
      <dsp:nvSpPr>
        <dsp:cNvPr id="0" name=""/>
        <dsp:cNvSpPr/>
      </dsp:nvSpPr>
      <dsp:spPr>
        <a:xfrm>
          <a:off x="1533064" y="418850"/>
          <a:ext cx="2767889" cy="2767889"/>
        </a:xfrm>
        <a:custGeom>
          <a:avLst/>
          <a:gdLst/>
          <a:ahLst/>
          <a:cxnLst/>
          <a:rect l="0" t="0" r="0" b="0"/>
          <a:pathLst>
            <a:path>
              <a:moveTo>
                <a:pt x="2037031" y="163788"/>
              </a:moveTo>
              <a:arcTo wR="1383944" hR="1383944" stAng="17889472" swAng="262839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602FBC-0E4B-4496-B75E-BCC9830AF89E}">
      <dsp:nvSpPr>
        <dsp:cNvPr id="0" name=""/>
        <dsp:cNvSpPr/>
      </dsp:nvSpPr>
      <dsp:spPr>
        <a:xfrm>
          <a:off x="3657160" y="1384330"/>
          <a:ext cx="1287586" cy="836930"/>
        </a:xfrm>
        <a:prstGeom prst="roundRect">
          <a:avLst/>
        </a:prstGeom>
        <a:solidFill>
          <a:schemeClr val="accent4">
            <a:hueOff val="-1488257"/>
            <a:satOff val="8966"/>
            <a:lumOff val="719"/>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NI" sz="1400" kern="1200" dirty="0" err="1"/>
            <a:t>Quality</a:t>
          </a:r>
          <a:r>
            <a:rPr lang="es-NI" sz="1400" kern="1200" dirty="0"/>
            <a:t> </a:t>
          </a:r>
          <a:r>
            <a:rPr lang="es-NI" sz="1400" kern="1200" dirty="0" err="1"/>
            <a:t>Services</a:t>
          </a:r>
          <a:endParaRPr lang="es-NI" sz="1400" kern="1200" dirty="0"/>
        </a:p>
      </dsp:txBody>
      <dsp:txXfrm>
        <a:off x="3698016" y="1425186"/>
        <a:ext cx="1205874" cy="755218"/>
      </dsp:txXfrm>
    </dsp:sp>
    <dsp:sp modelId="{95D11C0F-D660-4F22-ABAC-CB5207B7C993}">
      <dsp:nvSpPr>
        <dsp:cNvPr id="0" name=""/>
        <dsp:cNvSpPr/>
      </dsp:nvSpPr>
      <dsp:spPr>
        <a:xfrm>
          <a:off x="1533064" y="418850"/>
          <a:ext cx="2767889" cy="2767889"/>
        </a:xfrm>
        <a:custGeom>
          <a:avLst/>
          <a:gdLst/>
          <a:ahLst/>
          <a:cxnLst/>
          <a:rect l="0" t="0" r="0" b="0"/>
          <a:pathLst>
            <a:path>
              <a:moveTo>
                <a:pt x="2699888" y="1812425"/>
              </a:moveTo>
              <a:arcTo wR="1383944" hR="1383944" stAng="1082138" swAng="2628390"/>
            </a:path>
          </a:pathLst>
        </a:custGeom>
        <a:noFill/>
        <a:ln w="9525" cap="flat" cmpd="sng" algn="ctr">
          <a:solidFill>
            <a:schemeClr val="accent4">
              <a:hueOff val="-1488257"/>
              <a:satOff val="8966"/>
              <a:lumOff val="719"/>
              <a:alphaOff val="0"/>
            </a:schemeClr>
          </a:solidFill>
          <a:prstDash val="solid"/>
        </a:ln>
        <a:effectLst/>
      </dsp:spPr>
      <dsp:style>
        <a:lnRef idx="1">
          <a:scrgbClr r="0" g="0" b="0"/>
        </a:lnRef>
        <a:fillRef idx="0">
          <a:scrgbClr r="0" g="0" b="0"/>
        </a:fillRef>
        <a:effectRef idx="0">
          <a:scrgbClr r="0" g="0" b="0"/>
        </a:effectRef>
        <a:fontRef idx="minor"/>
      </dsp:style>
    </dsp:sp>
    <dsp:sp modelId="{5DA67403-C436-4C04-96AF-D6814662A369}">
      <dsp:nvSpPr>
        <dsp:cNvPr id="0" name=""/>
        <dsp:cNvSpPr/>
      </dsp:nvSpPr>
      <dsp:spPr>
        <a:xfrm>
          <a:off x="2273215" y="2768274"/>
          <a:ext cx="1287586" cy="836930"/>
        </a:xfrm>
        <a:prstGeom prst="roundRect">
          <a:avLst/>
        </a:prstGeom>
        <a:solidFill>
          <a:schemeClr val="accent4">
            <a:hueOff val="-2976513"/>
            <a:satOff val="17933"/>
            <a:lumOff val="1437"/>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NI" sz="1400" kern="1200" dirty="0" err="1"/>
            <a:t>Fair</a:t>
          </a:r>
          <a:r>
            <a:rPr lang="es-NI" sz="1400" kern="1200" dirty="0"/>
            <a:t> </a:t>
          </a:r>
          <a:r>
            <a:rPr lang="es-NI" sz="1400" kern="1200" dirty="0" err="1"/>
            <a:t>prices</a:t>
          </a:r>
          <a:endParaRPr lang="es-NI" sz="1400" kern="1200" dirty="0"/>
        </a:p>
      </dsp:txBody>
      <dsp:txXfrm>
        <a:off x="2314071" y="2809130"/>
        <a:ext cx="1205874" cy="755218"/>
      </dsp:txXfrm>
    </dsp:sp>
    <dsp:sp modelId="{276760C8-A70D-4FF9-9D68-04A781FF6622}">
      <dsp:nvSpPr>
        <dsp:cNvPr id="0" name=""/>
        <dsp:cNvSpPr/>
      </dsp:nvSpPr>
      <dsp:spPr>
        <a:xfrm>
          <a:off x="1533064" y="418850"/>
          <a:ext cx="2767889" cy="2767889"/>
        </a:xfrm>
        <a:custGeom>
          <a:avLst/>
          <a:gdLst/>
          <a:ahLst/>
          <a:cxnLst/>
          <a:rect l="0" t="0" r="0" b="0"/>
          <a:pathLst>
            <a:path>
              <a:moveTo>
                <a:pt x="730857" y="2604100"/>
              </a:moveTo>
              <a:arcTo wR="1383944" hR="1383944" stAng="7089472" swAng="2628390"/>
            </a:path>
          </a:pathLst>
        </a:custGeom>
        <a:noFill/>
        <a:ln w="9525" cap="flat" cmpd="sng" algn="ctr">
          <a:solidFill>
            <a:schemeClr val="accent4">
              <a:hueOff val="-2976513"/>
              <a:satOff val="17933"/>
              <a:lumOff val="1437"/>
              <a:alphaOff val="0"/>
            </a:schemeClr>
          </a:solidFill>
          <a:prstDash val="solid"/>
        </a:ln>
        <a:effectLst/>
      </dsp:spPr>
      <dsp:style>
        <a:lnRef idx="1">
          <a:scrgbClr r="0" g="0" b="0"/>
        </a:lnRef>
        <a:fillRef idx="0">
          <a:scrgbClr r="0" g="0" b="0"/>
        </a:fillRef>
        <a:effectRef idx="0">
          <a:scrgbClr r="0" g="0" b="0"/>
        </a:effectRef>
        <a:fontRef idx="minor"/>
      </dsp:style>
    </dsp:sp>
    <dsp:sp modelId="{84F63C81-5CD5-4C2D-93F3-EDF1D95ECAC9}">
      <dsp:nvSpPr>
        <dsp:cNvPr id="0" name=""/>
        <dsp:cNvSpPr/>
      </dsp:nvSpPr>
      <dsp:spPr>
        <a:xfrm>
          <a:off x="889271" y="1384330"/>
          <a:ext cx="1287586" cy="836930"/>
        </a:xfrm>
        <a:prstGeom prst="roundRect">
          <a:avLst/>
        </a:prstGeom>
        <a:solidFill>
          <a:schemeClr val="accent4">
            <a:hueOff val="-4464770"/>
            <a:satOff val="26899"/>
            <a:lumOff val="2156"/>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ICT </a:t>
          </a:r>
          <a:r>
            <a:rPr lang="es-ES" sz="1400" kern="1200" dirty="0" err="1"/>
            <a:t>empowerment</a:t>
          </a:r>
          <a:endParaRPr lang="es-NI" sz="1400" kern="1200" dirty="0"/>
        </a:p>
      </dsp:txBody>
      <dsp:txXfrm>
        <a:off x="930127" y="1425186"/>
        <a:ext cx="1205874" cy="755218"/>
      </dsp:txXfrm>
    </dsp:sp>
    <dsp:sp modelId="{758C2ABA-47E1-4D11-9061-56EBF204D4DC}">
      <dsp:nvSpPr>
        <dsp:cNvPr id="0" name=""/>
        <dsp:cNvSpPr/>
      </dsp:nvSpPr>
      <dsp:spPr>
        <a:xfrm>
          <a:off x="1533064" y="418850"/>
          <a:ext cx="2767889" cy="2767889"/>
        </a:xfrm>
        <a:custGeom>
          <a:avLst/>
          <a:gdLst/>
          <a:ahLst/>
          <a:cxnLst/>
          <a:rect l="0" t="0" r="0" b="0"/>
          <a:pathLst>
            <a:path>
              <a:moveTo>
                <a:pt x="68001" y="955463"/>
              </a:moveTo>
              <a:arcTo wR="1383944" hR="1383944" stAng="11882138" swAng="2628390"/>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2AB7823-69E2-4DAF-BE7B-FD61630C342D}" type="datetimeFigureOut">
              <a:rPr lang="es-MX" smtClean="0"/>
              <a:pPr/>
              <a:t>03/08/2020</a:t>
            </a:fld>
            <a:endParaRPr lang="es-MX"/>
          </a:p>
        </p:txBody>
      </p:sp>
      <p:sp>
        <p:nvSpPr>
          <p:cNvPr id="4" name="Marcador de imagen de diapositiva 3"/>
          <p:cNvSpPr>
            <a:spLocks noGrp="1" noRot="1" noChangeAspect="1"/>
          </p:cNvSpPr>
          <p:nvPr>
            <p:ph type="sldImg" idx="2"/>
          </p:nvPr>
        </p:nvSpPr>
        <p:spPr>
          <a:xfrm>
            <a:off x="1219200" y="1152525"/>
            <a:ext cx="4495800" cy="31115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7421FA42-4AD9-4D9E-85A3-411AEB0255E5}" type="slidenum">
              <a:rPr lang="es-MX" smtClean="0"/>
              <a:pPr/>
              <a:t>‹Nº›</a:t>
            </a:fld>
            <a:endParaRPr lang="es-MX"/>
          </a:p>
        </p:txBody>
      </p:sp>
    </p:spTree>
    <p:extLst>
      <p:ext uri="{BB962C8B-B14F-4D97-AF65-F5344CB8AC3E}">
        <p14:creationId xmlns:p14="http://schemas.microsoft.com/office/powerpoint/2010/main" val="72642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19200" y="1152525"/>
            <a:ext cx="4495800" cy="3111500"/>
          </a:xfrm>
        </p:spPr>
      </p:sp>
      <p:sp>
        <p:nvSpPr>
          <p:cNvPr id="3" name="Marcador de notas 2"/>
          <p:cNvSpPr>
            <a:spLocks noGrp="1"/>
          </p:cNvSpPr>
          <p:nvPr>
            <p:ph type="body" idx="1"/>
          </p:nvPr>
        </p:nvSpPr>
        <p:spPr/>
        <p:txBody>
          <a:bodyPr/>
          <a:lstStyle/>
          <a:p>
            <a:r>
              <a:rPr lang="en-US" sz="1200" kern="1200" dirty="0">
                <a:solidFill>
                  <a:schemeClr val="tx1"/>
                </a:solidFill>
                <a:latin typeface="+mn-lt"/>
                <a:ea typeface="+mn-ea"/>
                <a:cs typeface="+mn-cs"/>
              </a:rPr>
              <a:t>Our public policies place us in a privileged position to promote information and communication technologies, reduce the digital gap and access telecommunications at affordable prices for the entire population, through the development of infrastructures and technological instruments.</a:t>
            </a:r>
            <a:endParaRPr lang="es-ES" dirty="0"/>
          </a:p>
        </p:txBody>
      </p:sp>
      <p:sp>
        <p:nvSpPr>
          <p:cNvPr id="4" name="Marcador de número de diapositiva 3"/>
          <p:cNvSpPr>
            <a:spLocks noGrp="1"/>
          </p:cNvSpPr>
          <p:nvPr>
            <p:ph type="sldNum" sz="quarter" idx="10"/>
          </p:nvPr>
        </p:nvSpPr>
        <p:spPr/>
        <p:txBody>
          <a:bodyPr/>
          <a:lstStyle/>
          <a:p>
            <a:fld id="{7421FA42-4AD9-4D9E-85A3-411AEB0255E5}" type="slidenum">
              <a:rPr lang="es-MX" smtClean="0"/>
              <a:pPr/>
              <a:t>1</a:t>
            </a:fld>
            <a:endParaRPr lang="es-MX"/>
          </a:p>
        </p:txBody>
      </p:sp>
    </p:spTree>
    <p:extLst>
      <p:ext uri="{BB962C8B-B14F-4D97-AF65-F5344CB8AC3E}">
        <p14:creationId xmlns:p14="http://schemas.microsoft.com/office/powerpoint/2010/main" val="20636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a:solidFill>
                  <a:schemeClr val="tx1"/>
                </a:solidFill>
                <a:latin typeface="+mn-lt"/>
                <a:ea typeface="+mn-ea"/>
                <a:cs typeface="+mn-cs"/>
              </a:rPr>
              <a:t>In the period from 2007 to 2020, the telecommunications sector in Nicaragua presented one of the greatest growths in the history of our country, thanks to the policies adopted by the Government of Reconciliation and National Unity (GRUN) and TELCOR as the Regulating entity in charge of promoting the development of telecommunications and guaranteeing an environment of trust in the sector, has allowed companies to invest approximately $ 150,000 million in the development of their networks in recent years in order to expand their coverage areas. These investments are mainly oriented to fixed telecommunications infrastructure (fiber optics), wireless, data networks and fixed telephony; due to the growing demand for multimedia services that have led to the need to increase bandwidth to enable the population to inform, train, send photos, videos, entertain themselves and use other applications.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increase in Investments has allowed telecommunications operators in Nicaragua to transform and no longer only offer a service, but also offer double and triple play options to their clients. In addition, many offer Internet access services, commercialization of satellite television services, subscription television, microwave links, VSAT earth stations, import of equipment, voice messages, short message service, information services, basic telephony, data transmission, etc.</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Number of fixed internet connections: almost a million people.</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This increase in Investments has allowed:</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That telecommunications operators in Nicaragua have been transforming themselves.</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New telecommunications operators entered the Nicaraguan market, where TELCOR granted an operating concession in 2010 to YOTA as an Internet provider and in 2013 to </a:t>
            </a:r>
            <a:r>
              <a:rPr kumimoji="0" lang="en-US" sz="1200" b="0" i="0" u="none" strike="noStrike" cap="none" normalizeH="0" baseline="0" dirty="0" err="1">
                <a:ln>
                  <a:noFill/>
                </a:ln>
                <a:solidFill>
                  <a:schemeClr val="tx1"/>
                </a:solidFill>
                <a:effectLst/>
                <a:latin typeface="Courier New" pitchFamily="49" charset="0"/>
                <a:ea typeface="Calibri" pitchFamily="34" charset="0"/>
                <a:cs typeface="Courier New" pitchFamily="49" charset="0"/>
              </a:rPr>
              <a:t>Xinwei</a:t>
            </a: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as an operator of cellular, data transmission, Internet and basic telephony services.</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n-US"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This revitalization of the telecommunications market allows for a greater offer of services, expansion of coverage in unattended areas and competitive rates on services for the benefit of Nicaraguans.</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a:t>20</a:t>
            </a:r>
            <a:r>
              <a:rPr lang="es-NI" baseline="0" dirty="0"/>
              <a:t> </a:t>
            </a:r>
            <a:r>
              <a:rPr lang="es-NI" baseline="0" dirty="0" err="1"/>
              <a:t>communities</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13</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a:t>52 comunidades</a:t>
            </a:r>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14</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a:t>66 comunidades</a:t>
            </a:r>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15</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NOMBRE PROYECTO">
    <p:spTree>
      <p:nvGrpSpPr>
        <p:cNvPr id="1" name=""/>
        <p:cNvGrpSpPr/>
        <p:nvPr/>
      </p:nvGrpSpPr>
      <p:grpSpPr>
        <a:xfrm>
          <a:off x="0" y="0"/>
          <a:ext cx="0" cy="0"/>
          <a:chOff x="0" y="0"/>
          <a:chExt cx="0" cy="0"/>
        </a:xfrm>
      </p:grpSpPr>
      <p:sp>
        <p:nvSpPr>
          <p:cNvPr id="5" name="Rectangle 5"/>
          <p:cNvSpPr/>
          <p:nvPr userDrawn="1"/>
        </p:nvSpPr>
        <p:spPr>
          <a:xfrm>
            <a:off x="665560" y="685800"/>
            <a:ext cx="421005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7"/>
          <p:cNvSpPr/>
          <p:nvPr userDrawn="1"/>
        </p:nvSpPr>
        <p:spPr>
          <a:xfrm>
            <a:off x="5118100" y="685800"/>
            <a:ext cx="421005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TextBox 11"/>
          <p:cNvSpPr txBox="1">
            <a:spLocks noChangeArrowheads="1"/>
          </p:cNvSpPr>
          <p:nvPr userDrawn="1"/>
        </p:nvSpPr>
        <p:spPr bwMode="auto">
          <a:xfrm>
            <a:off x="865057" y="762000"/>
            <a:ext cx="3757744"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s-ES_tradnl" altLang="en-US" sz="2800" b="1" dirty="0">
                <a:solidFill>
                  <a:srgbClr val="1F497D"/>
                </a:solidFill>
                <a:ea typeface="Arial Unicode MS" pitchFamily="34" charset="-128"/>
                <a:cs typeface="Arial Unicode MS" pitchFamily="34" charset="-128"/>
              </a:rPr>
              <a:t>Revisión de Cartera por Resultados</a:t>
            </a:r>
          </a:p>
        </p:txBody>
      </p:sp>
      <p:sp>
        <p:nvSpPr>
          <p:cNvPr id="8" name="Rectangle 10"/>
          <p:cNvSpPr/>
          <p:nvPr userDrawn="1"/>
        </p:nvSpPr>
        <p:spPr>
          <a:xfrm>
            <a:off x="5283200" y="762000"/>
            <a:ext cx="3797300" cy="609600"/>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b="1" dirty="0">
                <a:solidFill>
                  <a:prstClr val="white"/>
                </a:solidFill>
              </a:rPr>
              <a:t>Objetivo</a:t>
            </a:r>
            <a:endParaRPr lang="en-US" sz="1800" b="1" dirty="0">
              <a:solidFill>
                <a:prstClr val="white"/>
              </a:solidFill>
            </a:endParaRPr>
          </a:p>
        </p:txBody>
      </p:sp>
      <p:sp>
        <p:nvSpPr>
          <p:cNvPr id="9" name="TextBox 13"/>
          <p:cNvSpPr txBox="1">
            <a:spLocks noChangeArrowheads="1"/>
          </p:cNvSpPr>
          <p:nvPr userDrawn="1"/>
        </p:nvSpPr>
        <p:spPr bwMode="auto">
          <a:xfrm>
            <a:off x="5283201" y="10953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a:solidFill>
                  <a:prstClr val="white"/>
                </a:solidFill>
                <a:cs typeface="Arial" charset="0"/>
              </a:rPr>
              <a:t>1</a:t>
            </a:r>
            <a:endParaRPr lang="en-US" altLang="en-US" sz="1200" b="1">
              <a:solidFill>
                <a:prstClr val="white"/>
              </a:solidFill>
              <a:cs typeface="Arial" charset="0"/>
            </a:endParaRPr>
          </a:p>
        </p:txBody>
      </p:sp>
      <p:sp>
        <p:nvSpPr>
          <p:cNvPr id="26" name="Text Placeholder 25"/>
          <p:cNvSpPr>
            <a:spLocks noGrp="1"/>
          </p:cNvSpPr>
          <p:nvPr>
            <p:ph type="body" sz="quarter" idx="11"/>
          </p:nvPr>
        </p:nvSpPr>
        <p:spPr>
          <a:xfrm>
            <a:off x="990600" y="1676402"/>
            <a:ext cx="3577167" cy="1219199"/>
          </a:xfrm>
        </p:spPr>
        <p:txBody>
          <a:bodyPr>
            <a:normAutofit/>
          </a:bodyPr>
          <a:lstStyle>
            <a:lvl1pPr marL="0" indent="0" algn="ctr">
              <a:buNone/>
              <a:defRPr sz="2400" baseline="0">
                <a:solidFill>
                  <a:schemeClr val="tx2"/>
                </a:solidFill>
              </a:defRPr>
            </a:lvl1pPr>
          </a:lstStyle>
          <a:p>
            <a:pPr lvl="0"/>
            <a:r>
              <a:rPr lang="en-US"/>
              <a:t>Click to edit Master text styles</a:t>
            </a:r>
          </a:p>
        </p:txBody>
      </p:sp>
      <p:sp>
        <p:nvSpPr>
          <p:cNvPr id="27" name="Text Placeholder 25"/>
          <p:cNvSpPr>
            <a:spLocks noGrp="1"/>
          </p:cNvSpPr>
          <p:nvPr>
            <p:ph type="body" sz="quarter" idx="12"/>
          </p:nvPr>
        </p:nvSpPr>
        <p:spPr>
          <a:xfrm>
            <a:off x="5448300" y="1524002"/>
            <a:ext cx="3577167" cy="4114799"/>
          </a:xfrm>
        </p:spPr>
        <p:txBody>
          <a:bodyPr>
            <a:normAutofit/>
          </a:bodyPr>
          <a:lstStyle>
            <a:lvl1pPr marL="0" indent="0" algn="ctr">
              <a:buNone/>
              <a:defRPr sz="2400" baseline="0">
                <a:solidFill>
                  <a:schemeClr val="tx2"/>
                </a:solidFill>
              </a:defRPr>
            </a:lvl1pPr>
          </a:lstStyle>
          <a:p>
            <a:pPr lvl="0"/>
            <a:r>
              <a:rPr lang="en-US"/>
              <a:t>Click to edit Master text styles</a:t>
            </a:r>
          </a:p>
        </p:txBody>
      </p:sp>
      <p:sp>
        <p:nvSpPr>
          <p:cNvPr id="29" name="Picture Placeholder 28"/>
          <p:cNvSpPr>
            <a:spLocks noGrp="1"/>
          </p:cNvSpPr>
          <p:nvPr>
            <p:ph type="pic" sz="quarter" idx="13"/>
          </p:nvPr>
        </p:nvSpPr>
        <p:spPr>
          <a:xfrm>
            <a:off x="2063750" y="3048000"/>
            <a:ext cx="1568450" cy="990600"/>
          </a:xfrm>
        </p:spPr>
        <p:txBody>
          <a:bodyPr rtlCol="0">
            <a:noAutofit/>
          </a:bodyPr>
          <a:lstStyle>
            <a:lvl1pPr marL="0" indent="0">
              <a:buNone/>
              <a:defRPr sz="1200">
                <a:solidFill>
                  <a:schemeClr val="bg1">
                    <a:lumMod val="50000"/>
                  </a:schemeClr>
                </a:solidFill>
              </a:defRPr>
            </a:lvl1pPr>
          </a:lstStyle>
          <a:p>
            <a:pPr lvl="0"/>
            <a:r>
              <a:rPr lang="en-US" noProof="0" dirty="0"/>
              <a:t>Click icon to add picture</a:t>
            </a:r>
          </a:p>
        </p:txBody>
      </p:sp>
    </p:spTree>
    <p:extLst>
      <p:ext uri="{BB962C8B-B14F-4D97-AF65-F5344CB8AC3E}">
        <p14:creationId xmlns:p14="http://schemas.microsoft.com/office/powerpoint/2010/main" val="331062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RIESG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Riesgos</a:t>
            </a:r>
            <a:endParaRPr lang="en-US" sz="1800" dirty="0">
              <a:solidFill>
                <a:prstClr val="white"/>
              </a:solidFill>
            </a:endParaRPr>
          </a:p>
        </p:txBody>
      </p:sp>
      <p:sp>
        <p:nvSpPr>
          <p:cNvPr id="3" name="TextBox 10"/>
          <p:cNvSpPr txBox="1">
            <a:spLocks noChangeArrowheads="1"/>
          </p:cNvSpPr>
          <p:nvPr userDrawn="1"/>
        </p:nvSpPr>
        <p:spPr bwMode="auto">
          <a:xfrm>
            <a:off x="82551" y="38100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b="1" dirty="0">
                <a:solidFill>
                  <a:prstClr val="white"/>
                </a:solidFill>
                <a:cs typeface="Arial" charset="0"/>
              </a:rPr>
              <a:t>10</a:t>
            </a:r>
          </a:p>
        </p:txBody>
      </p:sp>
    </p:spTree>
    <p:extLst>
      <p:ext uri="{BB962C8B-B14F-4D97-AF65-F5344CB8AC3E}">
        <p14:creationId xmlns:p14="http://schemas.microsoft.com/office/powerpoint/2010/main" val="347825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nexos">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775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LECCIONES APRENDIDAS">
    <p:spTree>
      <p:nvGrpSpPr>
        <p:cNvPr id="1" name=""/>
        <p:cNvGrpSpPr/>
        <p:nvPr/>
      </p:nvGrpSpPr>
      <p:grpSpPr>
        <a:xfrm>
          <a:off x="0" y="0"/>
          <a:ext cx="0" cy="0"/>
          <a:chOff x="0" y="0"/>
          <a:chExt cx="0" cy="0"/>
        </a:xfrm>
      </p:grpSpPr>
      <p:sp>
        <p:nvSpPr>
          <p:cNvPr id="2" name="Rectangle 5"/>
          <p:cNvSpPr/>
          <p:nvPr userDrawn="1"/>
        </p:nvSpPr>
        <p:spPr>
          <a:xfrm>
            <a:off x="82550" y="76200"/>
            <a:ext cx="404495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s-ES_tradnl" sz="1800" dirty="0">
                <a:solidFill>
                  <a:prstClr val="white"/>
                </a:solidFill>
              </a:rPr>
              <a:t>Anexo: Hallazgos y Recomendaciones</a:t>
            </a:r>
            <a:endParaRPr lang="en-US" sz="1800" dirty="0">
              <a:solidFill>
                <a:prstClr val="white"/>
              </a:solidFill>
            </a:endParaRPr>
          </a:p>
        </p:txBody>
      </p:sp>
    </p:spTree>
    <p:extLst>
      <p:ext uri="{BB962C8B-B14F-4D97-AF65-F5344CB8AC3E}">
        <p14:creationId xmlns:p14="http://schemas.microsoft.com/office/powerpoint/2010/main" val="226023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EXOS:  MECANISMO DE EJECUCION">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Anexo: Esquema de Ejecución</a:t>
            </a:r>
            <a:endParaRPr lang="en-US" sz="1800" dirty="0">
              <a:solidFill>
                <a:prstClr val="white"/>
              </a:solidFill>
            </a:endParaRPr>
          </a:p>
        </p:txBody>
      </p:sp>
      <p:sp>
        <p:nvSpPr>
          <p:cNvPr id="3" name="Picture Placeholder 2"/>
          <p:cNvSpPr>
            <a:spLocks noGrp="1"/>
          </p:cNvSpPr>
          <p:nvPr>
            <p:ph type="pic" sz="quarter" idx="10"/>
          </p:nvPr>
        </p:nvSpPr>
        <p:spPr>
          <a:xfrm>
            <a:off x="82551" y="762000"/>
            <a:ext cx="9740899" cy="5791200"/>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lumMod val="50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3307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ALINEAMIENTO">
    <p:spTree>
      <p:nvGrpSpPr>
        <p:cNvPr id="1" name=""/>
        <p:cNvGrpSpPr/>
        <p:nvPr/>
      </p:nvGrpSpPr>
      <p:grpSpPr>
        <a:xfrm>
          <a:off x="0" y="0"/>
          <a:ext cx="0" cy="0"/>
          <a:chOff x="0" y="0"/>
          <a:chExt cx="0" cy="0"/>
        </a:xfrm>
      </p:grpSpPr>
      <p:sp>
        <p:nvSpPr>
          <p:cNvPr id="2" name="Rectangle 5"/>
          <p:cNvSpPr/>
          <p:nvPr userDrawn="1"/>
        </p:nvSpPr>
        <p:spPr>
          <a:xfrm>
            <a:off x="82550" y="76200"/>
            <a:ext cx="668655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s-ES" sz="1800" dirty="0">
                <a:solidFill>
                  <a:prstClr val="white"/>
                </a:solidFill>
              </a:rPr>
              <a:t>Anexo: Alineamiento del Programa de Inversión Pública con el </a:t>
            </a:r>
          </a:p>
          <a:p>
            <a:pPr>
              <a:defRPr/>
            </a:pPr>
            <a:r>
              <a:rPr lang="es-ES" sz="1800" dirty="0">
                <a:solidFill>
                  <a:prstClr val="white"/>
                </a:solidFill>
              </a:rPr>
              <a:t>Plan Estratégico de Gobierno y Estrategia del Banco con el País</a:t>
            </a:r>
            <a:endParaRPr lang="en-US" sz="1800" dirty="0">
              <a:solidFill>
                <a:prstClr val="white"/>
              </a:solidFill>
            </a:endParaRPr>
          </a:p>
        </p:txBody>
      </p:sp>
    </p:spTree>
    <p:extLst>
      <p:ext uri="{BB962C8B-B14F-4D97-AF65-F5344CB8AC3E}">
        <p14:creationId xmlns:p14="http://schemas.microsoft.com/office/powerpoint/2010/main" val="225135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NDICADORES SEGUIMIENTO">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Anexo: Indicadores de Seguimiento</a:t>
            </a:r>
            <a:endParaRPr lang="en-US" sz="1800" dirty="0">
              <a:solidFill>
                <a:prstClr val="white"/>
              </a:solidFill>
            </a:endParaRPr>
          </a:p>
        </p:txBody>
      </p:sp>
      <p:sp>
        <p:nvSpPr>
          <p:cNvPr id="3" name="TextBox 7"/>
          <p:cNvSpPr txBox="1"/>
          <p:nvPr userDrawn="1"/>
        </p:nvSpPr>
        <p:spPr>
          <a:xfrm>
            <a:off x="368037" y="2914650"/>
            <a:ext cx="4254764" cy="338138"/>
          </a:xfrm>
          <a:prstGeom prst="rect">
            <a:avLst/>
          </a:prstGeom>
          <a:solidFill>
            <a:schemeClr val="accent5"/>
          </a:solidFill>
        </p:spPr>
        <p:txBody>
          <a:bodyPr>
            <a:spAutoFit/>
          </a:bodyPr>
          <a:lstStyle/>
          <a:p>
            <a:pPr algn="ctr" fontAlgn="base">
              <a:spcBef>
                <a:spcPct val="0"/>
              </a:spcBef>
              <a:spcAft>
                <a:spcPct val="0"/>
              </a:spcAft>
              <a:defRPr/>
            </a:pPr>
            <a:r>
              <a:rPr lang="es-ES_tradnl" sz="1600" dirty="0">
                <a:solidFill>
                  <a:prstClr val="white"/>
                </a:solidFill>
                <a:cs typeface="Arial" charset="0"/>
              </a:rPr>
              <a:t>Desde la Aprobación Hasta la Efectividad</a:t>
            </a:r>
          </a:p>
        </p:txBody>
      </p:sp>
      <p:sp>
        <p:nvSpPr>
          <p:cNvPr id="4" name="TextBox 9"/>
          <p:cNvSpPr txBox="1"/>
          <p:nvPr userDrawn="1"/>
        </p:nvSpPr>
        <p:spPr>
          <a:xfrm>
            <a:off x="5365750" y="2898775"/>
            <a:ext cx="4044950" cy="338138"/>
          </a:xfrm>
          <a:prstGeom prst="rect">
            <a:avLst/>
          </a:prstGeom>
          <a:solidFill>
            <a:schemeClr val="accent5"/>
          </a:solidFill>
        </p:spPr>
        <p:txBody>
          <a:bodyPr>
            <a:spAutoFit/>
          </a:bodyPr>
          <a:lstStyle/>
          <a:p>
            <a:pPr algn="ctr" fontAlgn="base">
              <a:spcBef>
                <a:spcPct val="0"/>
              </a:spcBef>
              <a:spcAft>
                <a:spcPct val="0"/>
              </a:spcAft>
              <a:defRPr/>
            </a:pPr>
            <a:r>
              <a:rPr lang="es-ES_tradnl" sz="1600" dirty="0">
                <a:solidFill>
                  <a:prstClr val="white"/>
                </a:solidFill>
                <a:cs typeface="Arial" charset="0"/>
              </a:rPr>
              <a:t>Desde la Efectividad Hasta la Elegibilidad</a:t>
            </a:r>
          </a:p>
        </p:txBody>
      </p:sp>
      <p:sp>
        <p:nvSpPr>
          <p:cNvPr id="5" name="TextBox 10"/>
          <p:cNvSpPr txBox="1">
            <a:spLocks noChangeArrowheads="1"/>
          </p:cNvSpPr>
          <p:nvPr userDrawn="1"/>
        </p:nvSpPr>
        <p:spPr bwMode="auto">
          <a:xfrm>
            <a:off x="82551" y="6172202"/>
            <a:ext cx="997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r>
              <a:rPr lang="es-ES_tradnl" altLang="es-ES" sz="1200" b="1" i="1">
                <a:solidFill>
                  <a:prstClr val="black"/>
                </a:solidFill>
              </a:rPr>
              <a:t>Fuente: </a:t>
            </a:r>
            <a:r>
              <a:rPr lang="en-US" altLang="es-ES" sz="1200" b="1" i="1">
                <a:solidFill>
                  <a:prstClr val="black"/>
                </a:solidFill>
              </a:rPr>
              <a:t>PMR</a:t>
            </a:r>
            <a:endParaRPr lang="es-ES" altLang="es-ES" sz="1200" b="1" i="1">
              <a:solidFill>
                <a:prstClr val="black"/>
              </a:solidFill>
            </a:endParaRPr>
          </a:p>
        </p:txBody>
      </p:sp>
    </p:spTree>
    <p:extLst>
      <p:ext uri="{BB962C8B-B14F-4D97-AF65-F5344CB8AC3E}">
        <p14:creationId xmlns:p14="http://schemas.microsoft.com/office/powerpoint/2010/main" val="374977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964D989-64D7-4E04-88C1-8F737510D1A8}"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5BC24E7-FDFB-4CBF-881A-080DAF7873B7}"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5786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4FF1870-60A1-4031-BDB3-3195B1D1DFE4}" type="datetimeFigureOut">
              <a:rPr lang="en-US">
                <a:solidFill>
                  <a:prstClr val="black"/>
                </a:solidFill>
              </a:rPr>
              <a:pPr>
                <a:defRPr/>
              </a:pPr>
              <a:t>8/3/2020</a:t>
            </a:fld>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35BC7AE-18F9-4588-8847-BD3052441EE3}"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287635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4690643-FEB3-4589-B637-567A552C59AE}" type="datetimeFigureOut">
              <a:rPr lang="en-US">
                <a:solidFill>
                  <a:prstClr val="black"/>
                </a:solidFill>
              </a:rPr>
              <a:pPr>
                <a:defRPr/>
              </a:pPr>
              <a:t>8/3/2020</a:t>
            </a:fld>
            <a:endParaRPr lang="en-US">
              <a:solidFill>
                <a:prstClr val="black"/>
              </a:solidFill>
            </a:endParaRPr>
          </a:p>
        </p:txBody>
      </p:sp>
      <p:sp>
        <p:nvSpPr>
          <p:cNvPr id="4" name="Footer Placeholder 3"/>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ADFC5A07-221E-48BF-AEE5-9E4B0278DEAC}"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82600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1B73623-1532-43E8-BA47-5F78366E5863}" type="datetimeFigureOut">
              <a:rPr lang="en-US">
                <a:solidFill>
                  <a:prstClr val="black"/>
                </a:solidFill>
              </a:rPr>
              <a:pPr>
                <a:defRPr/>
              </a:pPr>
              <a:t>8/3/2020</a:t>
            </a:fld>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B90CA3A-31FC-4D6E-8769-E4E29D69BC72}"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5598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DATOS GENERALE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b="1" dirty="0">
                <a:solidFill>
                  <a:prstClr val="white"/>
                </a:solidFill>
              </a:rPr>
              <a:t>Datos Generales</a:t>
            </a:r>
            <a:endParaRPr lang="en-US" sz="1800" b="1"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2</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158863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A59A8E5-86B8-43A8-B05A-18D9490801A0}"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AA1B09F-97D4-477E-A6CE-A3EBA66135EA}"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400095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53A6332-4912-402E-9948-F946B0C90747}"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3FF45AF-A2FA-4FAB-9113-59ECD2F867D6}"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935917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D2D427F-47C8-43F5-9877-76BF93CC4E10}" type="datetimeFigureOut">
              <a:rPr lang="en-US">
                <a:solidFill>
                  <a:prstClr val="black"/>
                </a:solidFill>
              </a:rPr>
              <a:pPr>
                <a:defRPr/>
              </a:pPr>
              <a:t>8/3/2020</a:t>
            </a:fld>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DD01A5C-A3AF-45D3-9960-FE1611872ADE}"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274470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81D80C3-0688-4F87-90CD-198DB4D70F27}" type="datetimeFigureOut">
              <a:rPr lang="en-US">
                <a:solidFill>
                  <a:prstClr val="black"/>
                </a:solidFill>
              </a:rPr>
              <a:pPr>
                <a:defRPr/>
              </a:pPr>
              <a:t>8/3/2020</a:t>
            </a:fld>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4BFD7F0-F5C7-4F60-8C1D-8E27B1768F15}"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367827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EJECUCION FINANCIERA">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Ejecución Financiera</a:t>
            </a: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3</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25707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ADQUISICIONE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Adquisiciones</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4</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4133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 PEP RESUMIDO">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PEP  Resumido</a:t>
            </a:r>
            <a:endParaRPr lang="en-US" sz="1800" dirty="0">
              <a:solidFill>
                <a:prstClr val="white"/>
              </a:solidFill>
            </a:endParaRPr>
          </a:p>
        </p:txBody>
      </p:sp>
      <p:sp>
        <p:nvSpPr>
          <p:cNvPr id="5"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5</a:t>
            </a:r>
            <a:endParaRPr lang="en-US" altLang="en-US" sz="1200" b="1" dirty="0">
              <a:solidFill>
                <a:prstClr val="white"/>
              </a:solidFill>
              <a:cs typeface="Arial" charset="0"/>
            </a:endParaRPr>
          </a:p>
        </p:txBody>
      </p:sp>
      <p:sp>
        <p:nvSpPr>
          <p:cNvPr id="3" name="Picture Placeholder 2"/>
          <p:cNvSpPr>
            <a:spLocks noGrp="1"/>
          </p:cNvSpPr>
          <p:nvPr>
            <p:ph type="pic" sz="quarter" idx="10"/>
          </p:nvPr>
        </p:nvSpPr>
        <p:spPr>
          <a:xfrm>
            <a:off x="82551" y="762000"/>
            <a:ext cx="9740899" cy="5791200"/>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lumMod val="50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16305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 PRODUCTOS ESPERAD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Productos Esperados  2014</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6</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1576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 RUTA CRITICA">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Ruta </a:t>
            </a:r>
            <a:r>
              <a:rPr lang="es-ES_tradnl" sz="1800" dirty="0" err="1">
                <a:solidFill>
                  <a:prstClr val="white"/>
                </a:solidFill>
              </a:rPr>
              <a:t>CrÍtica</a:t>
            </a:r>
            <a:endParaRPr lang="en-US" sz="1800" dirty="0">
              <a:solidFill>
                <a:prstClr val="white"/>
              </a:solidFill>
            </a:endParaRPr>
          </a:p>
        </p:txBody>
      </p:sp>
      <p:sp>
        <p:nvSpPr>
          <p:cNvPr id="5"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7</a:t>
            </a:r>
            <a:endParaRPr lang="en-US" altLang="en-US" sz="1200" b="1" dirty="0">
              <a:solidFill>
                <a:prstClr val="white"/>
              </a:solidFill>
              <a:cs typeface="Arial" charset="0"/>
            </a:endParaRPr>
          </a:p>
        </p:txBody>
      </p:sp>
      <p:sp>
        <p:nvSpPr>
          <p:cNvPr id="3" name="Picture Placeholder 2"/>
          <p:cNvSpPr>
            <a:spLocks noGrp="1"/>
          </p:cNvSpPr>
          <p:nvPr>
            <p:ph type="pic" sz="quarter" idx="10"/>
          </p:nvPr>
        </p:nvSpPr>
        <p:spPr>
          <a:xfrm>
            <a:off x="82551" y="838200"/>
            <a:ext cx="9740900" cy="4267200"/>
          </a:xfrm>
        </p:spPr>
        <p:txBody>
          <a:bodyPr rtlCol="0">
            <a:normAutofit/>
          </a:bodyPr>
          <a:lstStyle>
            <a:lvl1pPr marL="0" indent="0">
              <a:buNone/>
              <a:defRPr sz="2000" baseline="0">
                <a:solidFill>
                  <a:schemeClr val="bg1">
                    <a:lumMod val="50000"/>
                  </a:schemeClr>
                </a:solidFill>
              </a:defRPr>
            </a:lvl1pPr>
          </a:lstStyle>
          <a:p>
            <a:pPr lvl="0"/>
            <a:r>
              <a:rPr lang="en-US" noProof="0"/>
              <a:t>Click icon to add picture</a:t>
            </a:r>
            <a:endParaRPr lang="en-US" noProof="0" dirty="0"/>
          </a:p>
        </p:txBody>
      </p:sp>
      <p:sp>
        <p:nvSpPr>
          <p:cNvPr id="12" name="Text Placeholder 11"/>
          <p:cNvSpPr>
            <a:spLocks noGrp="1"/>
          </p:cNvSpPr>
          <p:nvPr>
            <p:ph type="body" sz="quarter" idx="11"/>
          </p:nvPr>
        </p:nvSpPr>
        <p:spPr>
          <a:xfrm>
            <a:off x="577850" y="5334000"/>
            <a:ext cx="8832850" cy="12192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bg1">
                    <a:lumMod val="50000"/>
                  </a:schemeClr>
                </a:solidFill>
              </a:defRPr>
            </a:lvl1pPr>
            <a:lvl2pPr>
              <a:defRPr sz="2000" baseline="0"/>
            </a:lvl2pPr>
            <a:lvl3pPr>
              <a:defRPr sz="1800" baseline="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9363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 PROYECCIÓN DESEMBOLS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Proyección de Desembolsos </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8</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292897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2 ACCIONES ACELERAR META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Acciones Para Acelerar el Cumplimiento de Metas</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9</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07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Picture 8"/>
          <p:cNvPicPr>
            <a:picLocks noChangeArrowheads="1"/>
          </p:cNvPicPr>
          <p:nvPr/>
        </p:nvPicPr>
        <p:blipFill>
          <a:blip r:embed="rId25" cstate="print"/>
          <a:srcRect/>
          <a:stretch>
            <a:fillRect/>
          </a:stretch>
        </p:blipFill>
        <p:spPr bwMode="auto">
          <a:xfrm>
            <a:off x="908050" y="6591300"/>
            <a:ext cx="8502650" cy="190500"/>
          </a:xfrm>
          <a:prstGeom prst="rect">
            <a:avLst/>
          </a:prstGeom>
          <a:solidFill>
            <a:schemeClr val="accent1">
              <a:lumMod val="75000"/>
              <a:alpha val="0"/>
            </a:schemeClr>
          </a:solidFill>
          <a:ln w="9525">
            <a:solidFill>
              <a:schemeClr val="bg2">
                <a:lumMod val="60000"/>
                <a:lumOff val="40000"/>
              </a:schemeClr>
            </a:solidFill>
            <a:miter lim="800000"/>
            <a:headEnd/>
            <a:tailEnd/>
          </a:ln>
        </p:spPr>
      </p:pic>
      <p:sp>
        <p:nvSpPr>
          <p:cNvPr id="9" name="Rectangle 6"/>
          <p:cNvSpPr txBox="1">
            <a:spLocks noChangeArrowheads="1"/>
          </p:cNvSpPr>
          <p:nvPr/>
        </p:nvSpPr>
        <p:spPr bwMode="auto">
          <a:xfrm>
            <a:off x="8750300" y="6553200"/>
            <a:ext cx="660400" cy="228600"/>
          </a:xfrm>
          <a:prstGeom prst="rect">
            <a:avLst/>
          </a:prstGeom>
          <a:noFill/>
          <a:ln w="9525">
            <a:noFill/>
            <a:miter lim="800000"/>
            <a:headEnd/>
            <a:tailEnd/>
          </a:ln>
          <a:effec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defRPr/>
            </a:pPr>
            <a:r>
              <a:rPr lang="en-US" altLang="es-ES_tradnl" sz="1200">
                <a:solidFill>
                  <a:srgbClr val="7F7F7F"/>
                </a:solidFill>
              </a:rPr>
              <a:t>- </a:t>
            </a:r>
            <a:fld id="{7E3A6AE4-208F-40D8-B619-C47137A22A02}" type="slidenum">
              <a:rPr lang="en-US" altLang="es-ES_tradnl" sz="1200" smtClean="0">
                <a:solidFill>
                  <a:srgbClr val="7F7F7F"/>
                </a:solidFill>
              </a:rPr>
              <a:pPr algn="r" fontAlgn="base">
                <a:spcBef>
                  <a:spcPct val="0"/>
                </a:spcBef>
                <a:spcAft>
                  <a:spcPct val="0"/>
                </a:spcAft>
                <a:defRPr/>
              </a:pPr>
              <a:t>‹Nº›</a:t>
            </a:fld>
            <a:r>
              <a:rPr lang="en-US" altLang="es-ES_tradnl" sz="1200">
                <a:solidFill>
                  <a:srgbClr val="7F7F7F"/>
                </a:solidFill>
              </a:rPr>
              <a:t> -</a:t>
            </a:r>
          </a:p>
        </p:txBody>
      </p:sp>
    </p:spTree>
    <p:extLst>
      <p:ext uri="{BB962C8B-B14F-4D97-AF65-F5344CB8AC3E}">
        <p14:creationId xmlns:p14="http://schemas.microsoft.com/office/powerpoint/2010/main" val="22421580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data:image/jpeg;base64,/9j/4AAQSkZJRgABAQAAAQABAAD/2wCEAAkGBxQTERUUEBQWFRUXFRQbFBYYFxgUGBYVHBcXGBYXGRkYHCkgGBolHBwYLTQhJSkrMy8wFx8zODMsNygtLisBCgoKDg0OGxAQGywkICQtLCwsLCwsLCwsLCwsLCwsLCwsLCwsLCwsLCwsLCwsLCwsLCwsLCwsLCwsLCwsLCwsLP/AABEIAFABDQMBEQACEQEDEQH/xAAbAAABBQEBAAAAAAAAAAAAAAAAAQMEBQYCB//EAD0QAAIBAwIDBQYEBAUFAQEAAAECEQADEgQhBRMxBiJBUWEHFCMycZFCUoGhYnKxshU0U3OCMzVDwdGSJf/EABoBAQADAQEBAAAAAAAAAAAAAAABAgQDBQb/xAAuEQACAQQCAQQBBAEEAwAAAAAAAQIDBBESITETBUFRYSIyNHGBoRUzsfAUJJH/2gAMAwEAAhEDEQA/APcKAKAWgEoAoBaAKAKA4uXAoJYgAdSTAH60SyQ2l2Ueo7ZaJGKtqEBHXqY+wrvG2qyWUji7mknhss+H8Ts31ysXFuDxxIMfUeFc505Q4kjpGpGf6WS65lwqQFAFAFALQBQBQBQBQBQBQBQBQBQBQBQBQBQBQBQBQBQCUB5j7VuM37Gosixde2DbJIUwCcuterYUYTi3JZPLvqs4SWrwZHT8b4k65W7uoZR4rkw/YVtlRt4vDSMUa1xJZTZJ4X2/1tl++/NE95HH7T1BqtSxpTXCwWp3tWD5eS87fdqrjLpLukuvbW5buEgGNwyiD6jes1pbRzKM1nBourmWIyg8ZM7ouL8TvAmzc1DgGCVkwesbVqnStoPEkkZo1biX6WxbPbLX2Hh7rkg7pcE/cETR2lCouEFd1oPlnqnAu1VvUaJtS/cwDC4BviwHh5zIj6149e3lTqaI9alcKpT3KjR9nn16htbdYW0OK6dZWCI3uk9WPlSlcKlHWC592cKdF1uZvr2JOv7IaLIh7RZiBjixDeQB3/ess/U6lF4Ty/g1Kwpz7X9lFq+yp4evvOmR3ZTJ+IQUTxMKO8POu1K4uLp61Gop/BzlQp2y2prLNj2Q4773pzcMB1Yq6/lYb/qIiKipbyoy1bydaVZVY5Rl+xvbt31LWNWw7zkWngLBmAh+vga3XFmlTU4f2Y6F45VHCZ6NXmnpHmfBu1mqfivu7uDa5t1YxEwA0b/oK9SpbQVvvjnB5dO5m7jT2yHFe3+ot8QNlba8tbgQoR3mkgTPgd9qU7KEqO7fOBUvJxraJcZPTAa8s9QWgCgCgCgCgCgCgEmgCgCaAJoBaAKASaAWgEmgFoAoDyL2zf5mx/tN/dXs+mfof8njepfqRovZEwGhaTHxX8fRaz+opur/AEaPT2lSMF7R9Raua+41gqRChivQuPm3HXwrfYxlGl+RgvZRlU/EhcXtldHo8vH3kj6F0j+hrpTadSWDnUTVOOTaeybitmzYvC9dRCboIDMASMBvvWH1ClOc1qs8G6wqRhB7P3KD2m8Xs6nVKdOQwS2FZx0YyTt5gD+taLGlKFN7Ge+qxnNal52B0RXSB7g7jXXugH8QtqoT9MzP/GsXqVdRk2vZGmyptU8v5NnxS6bDi7b3LKOaoHUAbXAB4j9x9K8C4rOGFH9T/wC5PR0cX5Pb3LLQ6ZCmU55ic/P6GrW9vGKy+W+2d5VVUXHR2buIK3PIw3gRHQ+taovDwzl/Ji+xWnNjV6pPwOLTj0zBIH9ftXo3U1OEX/RioR1qSXzyeWXdO7XLpQE4F3aPBQ27fpXsRcVBJ+55Ek3Ntex697OO1nvVrlXj8a2Ov+ong31868a9tvHLZdM9izufJHV9oxXAZ/xwx151+Pri8VuqftV/Bhp/uhjWcf11rUp7yqre7u7W0zCkwIMfWpjb0pU3q8oiVerGotlhnonbTtiuitqFAe86yqnYKPzN6eledbWrrS+Eejc3SpLjsx+n4pxrULzbQbA7rCqoI9AdyK2ulaQesuzEql1NbLo1XZLimuvaa+b6BbiZLaLKVLOB0ZfETFYrinRjNaPhmy3nWlB7LlGZOp46wzCuB1jFB+1a9bNcGTa7fJZ9he3F29f921gGZyCtGJyG5Vh5wD9q53dnGMfJT6OtrdylLSfZVdpe2+q0+vuojg20uCEIG4xBievjXWhZ050lJ9nKveVIVWl0PabWcauvbeGRLjCO6uKqT1IO8R51WULSKa7ZaM7qTT9mPcSv8aa7cFoNgrEKwVVDAeInzqIK0UVkmbunJ4I3B+3Or0+pFjiCyCwDZAKyz0YRsRVqtnSnDekVp3dWE9ahpO33bP3MLbsgNdcTJ6IvgY8SazWlp5fyl0abq68SxHsyT8Y4ylr3lsuVAO6rGPmV6gVs8Vq3ouzH5bpLd9HfZjtHrHt628bw7tsviRJDkd0oOiqIqtxb0ouEcE0K9VqUs9Gl9mPH7+rF46h8sSmOwETM9KzX1CFJrU1WVedVPYf9pnG72ls2m07YlrhB2BkYk+NVsaMasmpFr2tKlFOJzouLau5whb9o56gz+GZHMKmAPGP6VDp0419ZdBVKkqG0ezL6jV8cRTcYPAEkYoYH0FbVGzbwjI5Xa5NP7Pe2LazK1eAF1BMjYOswdvAgx96yXlqqXMemarS68vEu0bSsJuFoDyL2zf5mx/tN/dXs+mfof8njepfqRmeDdldVqredhAyZEfMBuPQ1rq3NOnLEjJSt6lRZiaXgfsuvM4OrZbaDqqnJmHlPRfrWSr6jFLEEa6Xp8m/zF9r+nW2+kRAAq2rgUeQBSKenSctmx6hFR1ijOcB7KXdXYu3rJU8oxhvkxjLu+HStVa6jTmoy9zNStpVIOUfYreD3bSX0OoQvbDDNZgx4/WPL0iutVSlB6Pk5U3GM1sj3biVtLmmD2IKYDCOmBKnb02r5G92VKWez6JJSS1H+DDIG4xBb5fpArD6evJmrLvo2VXqlTQ1d0z6di+nGVskl7PiD4tb9f4fGt+rj1/8ADA4ypvMevgW9xJL9vC0ZZziQdmT8xIO4gTXWm4y5LxqxkuBnT6QC+xQiWifHuWxCgn6k1SU3tGKf2VUVltHm/s1QHidwESCl4EeYyE17t48UFg8u05rs47YcDucN1aX9NItlsrZ/K3jbPpH7Gr21ZXFPxy7IuKToVN49EbsRqjd4vbuEAF3uMQOgJRjVrqOlu4/BW2ltcKRN9p//AHRf5LP9zVzsf9h/2Xvf3C/ojdrfi8Yxf5c7CR/DC7fufvV7da2+UUrvaukz2y2gAAGwAgD0rwW8nupJcFP2s7QLotObrDJphFmMmPmfAV2t6Lqz1RxuKypQ2PP9DxPjGuBuac4W5gEYou3UAmSa9KVO1o8S5Z50alzW5jwij4Yt5OL2xqDN4X15h23J+noa0VHF2z16wZ6WyuFt3kl8WtBuOlWEg6m3I/RapB4tMr4LzWbrD+T2LiOsWzae7c2VFJP0FeJCLnLVe57U5KEdmeXJ2q4lr7rLoV5aDyjujwydvH6V63/jUKEc1OWeV/5Nes8U+EZvtjp9Zbup7+2T4d0yD3ZPkPOtVvOk4Pxrgy141VJeR8lv7SdG63rGoIlHtWhPhko3U/X/AO1xspRcZU/tna8i1KM/pGp4h7QtI2iaCTca2V5UGQxEbnpHrWSFjVVT6z2a5XtN0/v4Md2O0Te56+9Hc93KA+bTJ+233rbdTXkhH7MVtFqnOX0aP2LfLqPqn9DWX1PuJq9M6ZJ9s/8AlrH+8f7DVfTP1st6l+hEPQ9rPceE6bBQ125zMAeigO0sfP6VZ23muJZ6RSNz4qEcdkfR3ONapBdR8EYSs4oCPCARMVeStKb1fLKJ3VRbJ8Fb7MMl4pDfNjeDfWRP7iu19jwcfRzss+fn7Paq8E9wKkHkntjtE6mziCfhN0BP4q9j01rR5+Tx/UU3JYNH7I0I0TAgg81+ojwWs3qLTq/0afT1imzb1gN55V7ZbbG7p8QT3LnQE/iWvX9MaSZ5HqSbaLP2N2yNPfyBHxR1EfgFcvUmnNY+Dr6cvwf8lT7T+yZR/erCyrH4qgfK35x6Hx9frXaxuuNJf0cb62w94jHs77RPZJ0t4MLVyRbYg9xz4fyk/vXP1S1VWk5R7wT6fcOElCXRq01F3S3C0SpPeHh+vka+Lt/LQWV/aPVrtxqNrpluvamyVmGn8seP1r143UMZlwU8qK681u+xPL5t1o3EqqAdN+pjz/pXKpdQqfhTWTnKMansXvCeGCxbIHUjf/4PStFClp32dYw1jg8s9mQ//qP/AC3v7hX0F6//AF0eTafuGescY4YmpsvZuiVYR6g+BHqK8inUcJKSPWqU1OLizyTs1wd9Jxm1Zu+BYq3QOpRoYV7Nesqts5I8ihSdK5UWde0//ui/yWf7mqLH/Yf9i9/cL+iz9pXZi6XXWacFu6nMC7spUbOB4iI+1crG4jh05HW9oSyqkRnQe1Z0QLesB3AjIPjP1GJg1M/TU3mL4Ih6i1HDXIxxjiGp4nonc2SOTdDqFBIa2VggH8RB3286tShTtqqWe0UqTncUs46E7M+0X3XTLYawXZJCENjMkmGEbGTSvY+Se+3YoXrpw1wUb6y6nEbep1aFC9xLkEEdwmNv0rQ4xdBwi+jhtLzKcl2WetaePAjodTbI+y1yjxaY+jrLm6z9nqPa7h7ajRXrVv5mTu+pBDAfrFeTb1FCopM9W4g503FHlXZDtceHcy1eslpaSJwZWG0EEbivXubZXGJRZ5NvcuhmMkQe2PFL+sZdU9o27J7lrxG2570bk10tqcKS8afPuc7ic6r3a49i+7ecUu3dFpDbn3d7YLkD/wAiwMSfCINZ7SEY1ZZ7NF3OUqUcdGes8S0wVcdBmQBkzXXIY+JgAAVpcKjbzMzKpBdQNz2d7SWtfp7uiSyNO5tOLaqZQ7eGwg1grUJUZqq3lZN9GvGrB0kscGQ7MdorvC7t1LlqZgOhOBBEwQYNbK9CNxFNMx0K0reTTQvbHtNf1yIzWuXYVjh1ILx+YgSY8qWtCFF4Tyxc151llrCDjHCbjcN0d9FLIq3VeBOPxGIJ9PWoo1YqtOLfZNWlJ0oyRe6P2ntyEtJp8rwQIpDSpIEAhQJ/T964S9PW7k5cdnaN/LRRS56KXsRdbT8VQakFXYsrAjcM4kV3ukp2/wCJxtW41/yPcK8E94KAIoQFALQkSKEBFCQoAoQhGQHYiRVWk+GSQ24RZJnlj+lcXa0m8tFNIkmzYVBCKFHoIrrGEYrCRZJIcq5JytsAyAB+lTlkYR3UEjb2FLBioLDoYEj6HwqdnjBXVZyK1oHcgH9KKTROqOqgkYfQ2yZNtCfMqJ/pVt5fJTSPwPKsbDaq5LYGvc7eWWCZeeIn7xU7S+SNI/B1dsK0FlUkdJAMfSelE37BxXuLyhMwJ84psxhHdQWGbukRjLIrHzKgn9xUqTXuVcE/Y6uWVZcWUFfIgEem1NmuRqnwYr2h8f1OlFsaa1FsQXuY5JH+mQOg9fpW6zo06mXN8mK7qzp4UFwUK+1chIGlQNHXOF+2P/utP+nc/qM3+oPGNTj2acFvXNZ75cTC2OYRtiGZgRCj8ok70va0FT8a5YsqUpVPI+j1W9pUf50Vo6ZKD/WvIUmuj1nFPtHZtCIgQOgjYU2ZOqFCiIAEeVRkY9hq3pLamVRQfMKAfvFWcm+2QoJdI6OnUtkVXLwaBP361GWNV2OVBYWoBH1msS0AbjBQWVQT+ZjAH3q0YuXRWUlHs59/TmcsElh1gEhdpGRAgfrU6vGSN1nAza4zaYIcoFxgqFgVyYiREjeRUunJEKrFnQ4raJUKxYuJACk7TEmB3RPiaOm12T5Ivo6HE7Xw++PiEi3/ABETIH2NRpLnjobrgNbxO3aIFwxIJ6EgKCAWJA2G/U0jBvoSmo9nVnXo7siySvUwcQYBjLpMEfejg0sslTTeENPxe0Mpb5eux33CnHbvbkDbzooNkOpER+M2QoYvsQT0OwBhiwjugHrNFTlkeSOBbvF7K5ZXAMDbDeheMPvNSqcmPJH5OhxS3zOXl3tx0MSBJXLpIHhUaPGRus4CxxS2wBBMFgFJUgMSCRiSNxAO9HBoKcX0Nf47YxZi8Ki5EkEDCYyEjvLPiKt4pZwR5Y9kn31MXbLZJzPlAyP7VRxZZTTI441axyBPzBccWzkiQMYncb1bxyK+WJIva5EALmMgSJB6AZHb6VCg30Wc0uxm1xeyxXFwcghU+BDAld/XE/apdOS9iFUi/cE4taZgqkklS2ytAWWEkxA+U/amjG8ejhOOWSAQxMsAFCtkSRkIWJjHefKjpyRCqRY5f4taWZboxWACzZAZEAASYG9FTkw6kUJ/jFn/AFF+RH/4M2Kt9CdqeOXwT5I/Ih4xahzJhGxJxaC2WOK7d45bbVGjDqJLI9f16IFLnEMCRII6LkfoYB29KKDfRLkl2c3uIIoQmfifIApJO09ANtqKDefohzSx9jdzi1kZAt8obMQZAWJkfqPrNSoS7IdSPRDOp0Yh8EklulvvDH5iRjIjxJq+KnWSmaS5wTf8VtZ4BpMAiASD3S4AIEE4gmPSqeOWMl/JHODm3xqyVVsoDPguQKy++wkeh+1HTkmFUizt+K2wzrJ7gJchSVWBJBaIn0qNGTugPFbXM5eXekDoYyIyC5RGUbxTRkeSJwvG7JTMPK4ltgTsGwO0dctoqfHLrA8ke8jqcRQsqDLJhMYtIG8Ftu708ajR4yTus4JdVLi0BTdodCt3EXC4UB9kUnvEQGJHSN9vWutObj0casFLshpYIcMLlyM1dxyXBZwoVtwdlMDYg1bbjBTXnJH0/C0FlLTl2VGJkWXUnulQdyYYdZHl0q3lltlEeNa4JHD7BslSjue4iXMrDHPEkhhBGJ3PnVZS27RaMdemNPw1Dh3702x8OLbCG5mZYj8U7CPT1q3kfP2Q4IlcTXmtKs6A22tsOSzEqxBMHaDt5HrVIvCLTWWJw6ytq87LmVaIHJeRCqoGUwR3fLxpOTkkmIRUW8Bd0NopcBFzJ2ktg5MZh8QPAbeH1qsZyTX0S4Raf2NDRACLb3F7jI02WaULFhG/zCTvv6irOfyQoL2Gr/CLTMSDdHhHKbwVAn1xxJH8xqyqyRR0ojzaRZKs1w2i1xggtNMuCCC/l3jtHj1qu/0W1O7adxEuM7C2wxiwykqFZYO53g9RHSm3OUMcYZHXQgrjce4wVAifAYQmSscvzEhQPD6Vbd5yiuixyP2NOiWb1oG7FwvBNpjgGXEKPMColNyab9i0YpJpe4xf0WYl3cvlbM8h8cUDBVxBn8R3yqVPD4IcM9kzWhboSTcGKuNrTb5IUmD0iapFtZLySeMkA8Lthbqo11cxbwiy3wmTfJfqd49TXTyvKz7HPxLDwSBpUF1XXMAWRbg2XJgZ7gyI+bxB6VXdtY+8ltIp5+iOOGoto20LiSpk2XZlIQKWQzIO0+nSpdVuWWQqaSwiQdOA2dt7gfJzLWWYQyqpBG0nugzUb8coa/DGLvCrbBYa6CotANymmFYswO24aenhAqyqyXRDpRbO10ihbyiTzXZu9p7hiXLb97eJ2IiIFV35X19ltOH9krUoj2EsvzWxNo5m0zElGVpO3jEfrVVJqWUWaTjhi8VC3mtMM15bEwbLsDIjwIikG4p/YmlJr6It7RKzXmLXZvKVf4LdBHLj+UT9Zq6nwljoo4ct57HbunUYmwXtkI6tNp3yDEEneDlI6yajZvsnVLo402gtpdS4vNlMQAbbnui2bceU+M/pUuo2sEKCTyN3uHoyqpa93eaVi04h3fPI+cdIqFNx69yXBPse5W11Az8u7mSDYfJWbqQ09JkxHj1qHLOH7oa449hBpxn81zlm4LhTktOYA/F+WQDEfrU7EaLr2In+EWwGCtdGVpUM2WK5BlJePMwJFW8z4I8K5wT7WnBuWSCVNvYkWXQsN+6WLGE6bGelUcnh5LqKysGgridwoCFqS/Ps4zhF3OOnRcZ/erLGCjzlFXwc6jmhb2ZQreYMdurqFRvVd4Pka7VNMZicob7Ykc6f3jk3y5fJLZt2/N2UMeaPVpX/APNHpssBb4eTq/zBpFKs2QMkDmEv/BJ7yz51C13D207JWpss76dviL/qKGIAGJIDR13iqppJlpJtorOKvq+ZeFrPBipQgfLywpYD+eY/4musFTwmznN1MtIsm5nvu+XL5a4/Pjl38undnp1rl+Pj+zpz5PoZ0jXxqAr5tbZrrBvBANhbPmPEH1Iqfxcfshb7fRM4Rp2V7xYufiEJkxIwxU7T6k1SbTSwXgmm8kbi96+L9s2lY20xNyPxBjiREd7Eb/arwUdXnspNy2WOhnXHUDUHDI2muWFIH4RsWcfwncH9KmOmvPYlupcdBca77y2JuTz7cDfl8jBM58OuXrMUwtf+9kflsTe0WfJHKmeZbmMvlyGXy7xHlVKWNuS9XOvBE4u13GzyeZ0+LjP/AE+7kRO+fl49avDXnJWe3GB7UWLzatSjFbSpbJJJg965kuPQkjHc9NqhOKhz2Gpb/RGDXveP/JlzzIj4Xu8dfL/3NS1HXj4/yR+W3J3oFv8AvVzPPlk3Qu5I2xx26L4wR13pLTRY7EVPd56JvBNOyq+ZcnmXAM2Ld0McYnwiqVGuMHSmu8jBsXm1hYMVtKE6kw0q0qF6dYOXpVk4qH2Vak6mfYjcN94514tlBF3lySQSGhNj8u3SOoq09NVgrDfZ5F4S92T/ANU/Bm5zAdr3ks/rsNulRPH+f8CGec/AxwRtVzbYvZ4ojqxPR2IDq5+g7v1Bq1RU8PBWm6mVke4U103VyN2SLvPDSEG/cw8PpHh1qs9cf8FobN/8nS2bqae/ibhfmOEkljgH7uM+EUzFyX8E6ySf8icXe7zGx5sxb5GIOBae/n4fWfDpSGuOSJ7ZDibakXibeRtnkKVH4e/LOvmI2I8iDUw0cee+SJ7qXHRb8UuMtpzbBLxCgfmOw/TeuMEm+TtPKXBTh740qK+eSXAl1hu7WwT31IG8jGSB+au2Ib8HH89MHGpu3W09nFXT4pD7uxwGcEkDKDt+1EoqTD2cUOcabUB8rORUWgGQeJZozU/mXy8QTUU1B8SJnv2iTeZveQLnMCYpy8ZxLScssfHp12qvGvBbnbk7t2bvvbSzcoLmB4ZnulZ/KAJjzNG46fZKUt/otRXE6hUgKAIoAigCgCKAIoAigCKAIoAigCKAKAWgEigCKAIoAigFoBKAIoAoAigCKAIoAioARUgIoAoAoAigCKAIoAoD/9k="/>
          <p:cNvSpPr>
            <a:spLocks noChangeAspect="1" noChangeArrowheads="1"/>
          </p:cNvSpPr>
          <p:nvPr/>
        </p:nvSpPr>
        <p:spPr bwMode="auto">
          <a:xfrm>
            <a:off x="-1124744" y="-144463"/>
            <a:ext cx="24765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2049" name="Rectangle 1"/>
          <p:cNvSpPr>
            <a:spLocks noChangeArrowheads="1"/>
          </p:cNvSpPr>
          <p:nvPr/>
        </p:nvSpPr>
        <p:spPr bwMode="auto">
          <a:xfrm>
            <a:off x="1257945" y="1510101"/>
            <a:ext cx="77552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latin typeface="Courier New" pitchFamily="49" charset="0"/>
                <a:ea typeface="Calibri" pitchFamily="34" charset="0"/>
                <a:cs typeface="Courier New" pitchFamily="49" charset="0"/>
              </a:rPr>
              <a:t>PUBLIC TELECOMMUNICATION POLICIES AND NATIONAL COVERAGE IN NICARAGUA</a:t>
            </a:r>
            <a:endParaRPr kumimoji="0" lang="es-NI" sz="20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343355" y="2625130"/>
            <a:ext cx="4935395" cy="3354765"/>
          </a:xfrm>
          <a:prstGeom prst="rect">
            <a:avLst/>
          </a:prstGeom>
        </p:spPr>
        <p:txBody>
          <a:bodyPr wrap="square">
            <a:spAutoFit/>
          </a:bodyPr>
          <a:lstStyle/>
          <a:p>
            <a:pPr lvl="0" algn="just"/>
            <a:endParaRPr lang="es-NI" sz="1600" dirty="0">
              <a:latin typeface="Courier New" pitchFamily="49" charset="0"/>
              <a:cs typeface="Courier New" pitchFamily="49" charset="0"/>
            </a:endParaRPr>
          </a:p>
          <a:p>
            <a:pPr marL="342900" lvl="0" indent="-342900" algn="just">
              <a:buFont typeface="+mj-lt"/>
              <a:buAutoNum type="arabicPeriod"/>
            </a:pPr>
            <a:r>
              <a:rPr lang="en-US" sz="1400" dirty="0">
                <a:latin typeface="Courier New" pitchFamily="49" charset="0"/>
                <a:cs typeface="Courier New" pitchFamily="49" charset="0"/>
              </a:rPr>
              <a:t>Establish and develop a policy for information and communication technologies that fosters the development of infrastructures and technological instruments for our Nicaraguan families.</a:t>
            </a:r>
          </a:p>
          <a:p>
            <a:pPr marL="342900" lvl="0" indent="-342900" algn="just">
              <a:buFont typeface="+mj-lt"/>
              <a:buAutoNum type="arabicPeriod"/>
            </a:pPr>
            <a:endParaRPr lang="en-US" sz="1400" dirty="0">
              <a:latin typeface="Courier New" pitchFamily="49" charset="0"/>
              <a:cs typeface="Courier New" pitchFamily="49" charset="0"/>
            </a:endParaRPr>
          </a:p>
          <a:p>
            <a:pPr marL="342900" lvl="0" indent="-342900" algn="just">
              <a:buFont typeface="+mj-lt"/>
              <a:buAutoNum type="arabicPeriod"/>
            </a:pPr>
            <a:r>
              <a:rPr lang="en-US" sz="1400" dirty="0">
                <a:latin typeface="Courier New" pitchFamily="49" charset="0"/>
                <a:cs typeface="Courier New" pitchFamily="49" charset="0"/>
              </a:rPr>
              <a:t>Advance with the expansion of bandwidth in high-speed internet service and its access throughout the country.</a:t>
            </a:r>
          </a:p>
          <a:p>
            <a:pPr marL="342900" lvl="0" indent="-342900" algn="just">
              <a:buFont typeface="+mj-lt"/>
              <a:buAutoNum type="arabicPeriod"/>
            </a:pPr>
            <a:endParaRPr lang="en-US" sz="1400" dirty="0">
              <a:latin typeface="Courier New" pitchFamily="49" charset="0"/>
              <a:cs typeface="Courier New" pitchFamily="49" charset="0"/>
            </a:endParaRPr>
          </a:p>
          <a:p>
            <a:pPr marL="342900" lvl="0" indent="-342900" algn="just">
              <a:buFont typeface="+mj-lt"/>
              <a:buAutoNum type="arabicPeriod"/>
            </a:pPr>
            <a:r>
              <a:rPr lang="en-US" sz="1400" dirty="0">
                <a:latin typeface="Courier New" pitchFamily="49" charset="0"/>
                <a:cs typeface="Courier New" pitchFamily="49" charset="0"/>
              </a:rPr>
              <a:t>Develop new specific regulations and studies that allow the updating and development of telecommunications for the benefit of our Nicaraguan families.</a:t>
            </a:r>
          </a:p>
        </p:txBody>
      </p:sp>
      <p:pic>
        <p:nvPicPr>
          <p:cNvPr id="36865" name="Picture 1" descr="Logo TELCOR (Clásico 3)"/>
          <p:cNvPicPr>
            <a:picLocks noChangeAspect="1" noChangeArrowheads="1"/>
          </p:cNvPicPr>
          <p:nvPr/>
        </p:nvPicPr>
        <p:blipFill>
          <a:blip r:embed="rId4" cstate="print"/>
          <a:srcRect/>
          <a:stretch>
            <a:fillRect/>
          </a:stretch>
        </p:blipFill>
        <p:spPr bwMode="auto">
          <a:xfrm>
            <a:off x="7370224" y="3915025"/>
            <a:ext cx="572773" cy="473292"/>
          </a:xfrm>
          <a:prstGeom prst="rect">
            <a:avLst/>
          </a:prstGeom>
          <a:noFill/>
          <a:ln w="9525">
            <a:noFill/>
            <a:miter lim="800000"/>
            <a:headEnd/>
            <a:tailEnd/>
          </a:ln>
        </p:spPr>
      </p:pic>
      <p:graphicFrame>
        <p:nvGraphicFramePr>
          <p:cNvPr id="7" name="6 Diagrama"/>
          <p:cNvGraphicFramePr/>
          <p:nvPr>
            <p:extLst>
              <p:ext uri="{D42A27DB-BD31-4B8C-83A1-F6EECF244321}">
                <p14:modId xmlns:p14="http://schemas.microsoft.com/office/powerpoint/2010/main" val="649045146"/>
              </p:ext>
            </p:extLst>
          </p:nvPr>
        </p:nvGraphicFramePr>
        <p:xfrm>
          <a:off x="4765157" y="2246812"/>
          <a:ext cx="5834018" cy="3605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7345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6" name="5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7"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8" name="Rectangle 1"/>
          <p:cNvSpPr>
            <a:spLocks noChangeArrowheads="1"/>
          </p:cNvSpPr>
          <p:nvPr/>
        </p:nvSpPr>
        <p:spPr bwMode="auto">
          <a:xfrm>
            <a:off x="300024" y="1972136"/>
            <a:ext cx="892586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Broadband</a:t>
            </a:r>
            <a:r>
              <a:rPr lang="es-NI" sz="1600" b="1" dirty="0">
                <a:latin typeface="Courier New" pitchFamily="49" charset="0"/>
                <a:ea typeface="Calibri" pitchFamily="34" charset="0"/>
                <a:cs typeface="Courier New" pitchFamily="49" charset="0"/>
              </a:rPr>
              <a:t> - Access - </a:t>
            </a:r>
            <a:r>
              <a:rPr lang="es-NI" sz="1600" b="1" dirty="0" err="1">
                <a:latin typeface="Courier New" pitchFamily="49" charset="0"/>
                <a:ea typeface="Calibri" pitchFamily="34" charset="0"/>
                <a:cs typeface="Courier New" pitchFamily="49" charset="0"/>
              </a:rPr>
              <a:t>Empowerment</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Information</a:t>
            </a:r>
            <a:r>
              <a:rPr lang="es-NI" sz="1600" b="1" dirty="0">
                <a:latin typeface="Courier New" pitchFamily="49" charset="0"/>
                <a:ea typeface="Calibri" pitchFamily="34" charset="0"/>
                <a:cs typeface="Courier New" pitchFamily="49" charset="0"/>
              </a:rPr>
              <a:t> and </a:t>
            </a:r>
            <a:r>
              <a:rPr lang="es-NI" sz="1600" b="1" dirty="0" err="1">
                <a:latin typeface="Courier New" pitchFamily="49" charset="0"/>
                <a:ea typeface="Calibri" pitchFamily="34" charset="0"/>
                <a:cs typeface="Courier New" pitchFamily="49" charset="0"/>
              </a:rPr>
              <a:t>Communication</a:t>
            </a:r>
            <a:r>
              <a:rPr lang="es-NI" sz="1600" b="1" dirty="0">
                <a:latin typeface="Courier New" pitchFamily="49" charset="0"/>
                <a:ea typeface="Calibri" pitchFamily="34" charset="0"/>
                <a:cs typeface="Courier New" pitchFamily="49" charset="0"/>
              </a:rPr>
              <a:t> Technologies</a:t>
            </a:r>
            <a:endParaRPr lang="es-NI" sz="2400" b="1" dirty="0">
              <a:latin typeface="Arial" pitchFamily="34" charset="0"/>
              <a:cs typeface="Arial" pitchFamily="34" charset="0"/>
            </a:endParaRPr>
          </a:p>
        </p:txBody>
      </p:sp>
      <p:sp>
        <p:nvSpPr>
          <p:cNvPr id="9" name="Rectangle 1"/>
          <p:cNvSpPr>
            <a:spLocks noChangeArrowheads="1"/>
          </p:cNvSpPr>
          <p:nvPr/>
        </p:nvSpPr>
        <p:spPr bwMode="auto">
          <a:xfrm>
            <a:off x="256746" y="2908355"/>
            <a:ext cx="5543551"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5260975" algn="l"/>
              </a:tabLst>
            </a:pPr>
            <a:r>
              <a:rPr lang="en-US" sz="1600" dirty="0">
                <a:latin typeface="Courier New" pitchFamily="49" charset="0"/>
                <a:ea typeface="Calibri" pitchFamily="34" charset="0"/>
                <a:cs typeface="Courier New" pitchFamily="49" charset="0"/>
              </a:rPr>
              <a:t>We are contributing technological equipment and connectivity to:</a:t>
            </a:r>
          </a:p>
          <a:p>
            <a:pPr lvl="0" algn="just" fontAlgn="base">
              <a:spcBef>
                <a:spcPct val="0"/>
              </a:spcBef>
              <a:spcAft>
                <a:spcPct val="0"/>
              </a:spcAft>
              <a:tabLst>
                <a:tab pos="5260975" algn="l"/>
              </a:tabLst>
            </a:pPr>
            <a:endParaRPr kumimoji="0" lang="es-MX"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kumimoji="0" lang="es-MX"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a:t>
            </a:r>
            <a:r>
              <a:rPr lang="en-US" sz="1600" dirty="0">
                <a:latin typeface="Courier New" pitchFamily="49" charset="0"/>
                <a:ea typeface="Calibri" pitchFamily="34" charset="0"/>
                <a:cs typeface="Courier New" pitchFamily="49" charset="0"/>
              </a:rPr>
              <a:t>149 Health Centers whose beneficiary is: </a:t>
            </a:r>
            <a:r>
              <a:rPr lang="en-US" sz="1600" b="1" dirty="0">
                <a:latin typeface="Courier New" pitchFamily="49" charset="0"/>
                <a:ea typeface="Calibri" pitchFamily="34" charset="0"/>
                <a:cs typeface="Courier New" pitchFamily="49" charset="0"/>
              </a:rPr>
              <a:t>Ministry of Health.</a:t>
            </a:r>
          </a:p>
          <a:p>
            <a:pPr lvl="0" algn="just" fontAlgn="base">
              <a:spcBef>
                <a:spcPct val="0"/>
              </a:spcBef>
              <a:spcAft>
                <a:spcPct val="0"/>
              </a:spcAft>
              <a:buFont typeface="Wingdings" pitchFamily="2" charset="2"/>
              <a:buChar char="§"/>
              <a:tabLst>
                <a:tab pos="5260975" algn="l"/>
              </a:tabLs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Investment: C$ 48,203.00.00</a:t>
            </a:r>
          </a:p>
          <a:p>
            <a:pPr lvl="0" algn="just" fontAlgn="base">
              <a:spcBef>
                <a:spcPct val="0"/>
              </a:spcBef>
              <a:spcAft>
                <a:spcPct val="0"/>
              </a:spcAft>
              <a:buFont typeface="Wingdings" pitchFamily="2" charset="2"/>
              <a:buChar char="§"/>
              <a:tabLst>
                <a:tab pos="5260975" algn="l"/>
              </a:tabLs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Objective: Promote the use of information technologies in our health centers to improve efficiency and care for our Nicaraguan families.</a:t>
            </a:r>
            <a:endParaRPr lang="es-NI" sz="1600" dirty="0">
              <a:latin typeface="Courier New" pitchFamily="49" charset="0"/>
              <a:ea typeface="Calibri" pitchFamily="34" charset="0"/>
              <a:cs typeface="Courier New" pitchFamily="49" charset="0"/>
            </a:endParaRPr>
          </a:p>
          <a:p>
            <a:pPr lvl="0" algn="just" fontAlgn="base">
              <a:spcBef>
                <a:spcPct val="0"/>
              </a:spcBef>
              <a:spcAft>
                <a:spcPct val="0"/>
              </a:spcAft>
              <a:tabLst>
                <a:tab pos="5260975" algn="l"/>
              </a:tabLst>
            </a:pPr>
            <a:endParaRPr kumimoji="0" lang="es-MX" sz="1600" b="0" i="0" u="none" strike="noStrike" cap="none" normalizeH="0" baseline="0" dirty="0">
              <a:ln>
                <a:noFill/>
              </a:ln>
              <a:solidFill>
                <a:schemeClr val="tx1"/>
              </a:solidFill>
              <a:effectLst/>
              <a:latin typeface="Arial" pitchFamily="34" charset="0"/>
              <a:cs typeface="Arial" pitchFamily="34" charset="0"/>
            </a:endParaRPr>
          </a:p>
        </p:txBody>
      </p:sp>
      <p:pic>
        <p:nvPicPr>
          <p:cNvPr id="17412" name="Picture 4" descr="Nicaragua - LVDS - Página 2418"/>
          <p:cNvPicPr>
            <a:picLocks noChangeAspect="1" noChangeArrowheads="1"/>
          </p:cNvPicPr>
          <p:nvPr/>
        </p:nvPicPr>
        <p:blipFill>
          <a:blip r:embed="rId4" cstate="print"/>
          <a:srcRect/>
          <a:stretch>
            <a:fillRect/>
          </a:stretch>
        </p:blipFill>
        <p:spPr bwMode="auto">
          <a:xfrm>
            <a:off x="6155141" y="3273206"/>
            <a:ext cx="3382370" cy="21019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xmlns="" id="{BA6C6942-8084-424A-A499-C40755B535CF}"/>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5" name="Rectángulo 4">
            <a:extLst>
              <a:ext uri="{FF2B5EF4-FFF2-40B4-BE49-F238E27FC236}">
                <a16:creationId xmlns:a16="http://schemas.microsoft.com/office/drawing/2014/main" xmlns="" id="{DE085114-B953-4F9A-9457-A9031CE7BCCA}"/>
              </a:ext>
            </a:extLst>
          </p:cNvPr>
          <p:cNvSpPr/>
          <p:nvPr/>
        </p:nvSpPr>
        <p:spPr>
          <a:xfrm>
            <a:off x="530942" y="1528826"/>
            <a:ext cx="8967019"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Coverage of Beneficiary Sites of the Ministry of Health.</a:t>
            </a:r>
            <a:endParaRPr lang="es-NI" sz="2000" b="1" dirty="0">
              <a:latin typeface="Courier New" panose="02070309020205020404" pitchFamily="49" charset="0"/>
              <a:cs typeface="Courier New" panose="02070309020205020404" pitchFamily="49" charset="0"/>
            </a:endParaRPr>
          </a:p>
        </p:txBody>
      </p:sp>
      <p:pic>
        <p:nvPicPr>
          <p:cNvPr id="6" name="Imagen 5">
            <a:extLst>
              <a:ext uri="{FF2B5EF4-FFF2-40B4-BE49-F238E27FC236}">
                <a16:creationId xmlns:a16="http://schemas.microsoft.com/office/drawing/2014/main" xmlns="" id="{4F0652C6-3638-48FE-A711-1A798125088A}"/>
              </a:ext>
            </a:extLst>
          </p:cNvPr>
          <p:cNvPicPr/>
          <p:nvPr/>
        </p:nvPicPr>
        <p:blipFill>
          <a:blip r:embed="rId3" cstate="print">
            <a:extLst>
              <a:ext uri="{28A0092B-C50C-407E-A947-70E740481C1C}">
                <a14:useLocalDpi xmlns:a14="http://schemas.microsoft.com/office/drawing/2010/main" val="0"/>
              </a:ext>
            </a:extLst>
          </a:blip>
          <a:srcRect r="22795"/>
          <a:stretch>
            <a:fillRect/>
          </a:stretch>
        </p:blipFill>
        <p:spPr bwMode="auto">
          <a:xfrm>
            <a:off x="2048823" y="1932039"/>
            <a:ext cx="6337782" cy="4732868"/>
          </a:xfrm>
          <a:prstGeom prst="rect">
            <a:avLst/>
          </a:prstGeom>
          <a:noFill/>
          <a:ln>
            <a:noFill/>
          </a:ln>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11099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5" name="Imagen 1"/>
          <p:cNvPicPr>
            <a:picLocks noChangeAspect="1"/>
          </p:cNvPicPr>
          <p:nvPr/>
        </p:nvPicPr>
        <p:blipFill>
          <a:blip r:embed="rId2" cstate="print"/>
          <a:stretch>
            <a:fillRect/>
          </a:stretch>
        </p:blipFill>
        <p:spPr>
          <a:xfrm>
            <a:off x="1369083" y="319986"/>
            <a:ext cx="7080124" cy="1019048"/>
          </a:xfrm>
          <a:prstGeom prst="rect">
            <a:avLst/>
          </a:prstGeom>
        </p:spPr>
      </p:pic>
      <p:sp>
        <p:nvSpPr>
          <p:cNvPr id="6" name="Rectangle 1"/>
          <p:cNvSpPr>
            <a:spLocks noChangeArrowheads="1"/>
          </p:cNvSpPr>
          <p:nvPr/>
        </p:nvSpPr>
        <p:spPr bwMode="auto">
          <a:xfrm>
            <a:off x="300024" y="2135909"/>
            <a:ext cx="615536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Broadband</a:t>
            </a:r>
            <a:r>
              <a:rPr lang="es-NI" sz="1600" b="1" dirty="0">
                <a:latin typeface="Courier New" pitchFamily="49" charset="0"/>
                <a:ea typeface="Calibri" pitchFamily="34" charset="0"/>
                <a:cs typeface="Courier New" pitchFamily="49" charset="0"/>
              </a:rPr>
              <a:t> - Access - </a:t>
            </a:r>
            <a:r>
              <a:rPr lang="es-NI" sz="1600" b="1" dirty="0" err="1">
                <a:latin typeface="Courier New" pitchFamily="49" charset="0"/>
                <a:ea typeface="Calibri" pitchFamily="34" charset="0"/>
                <a:cs typeface="Courier New" pitchFamily="49" charset="0"/>
              </a:rPr>
              <a:t>Empowerment</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Information</a:t>
            </a:r>
            <a:r>
              <a:rPr lang="es-NI" sz="1600" b="1" dirty="0">
                <a:latin typeface="Courier New" pitchFamily="49" charset="0"/>
                <a:ea typeface="Calibri" pitchFamily="34" charset="0"/>
                <a:cs typeface="Courier New" pitchFamily="49" charset="0"/>
              </a:rPr>
              <a:t> and </a:t>
            </a:r>
            <a:r>
              <a:rPr lang="es-NI" sz="1600" b="1" dirty="0" err="1">
                <a:latin typeface="Courier New" pitchFamily="49" charset="0"/>
                <a:ea typeface="Calibri" pitchFamily="34" charset="0"/>
                <a:cs typeface="Courier New" pitchFamily="49" charset="0"/>
              </a:rPr>
              <a:t>Communication</a:t>
            </a:r>
            <a:r>
              <a:rPr lang="es-NI" sz="1600" b="1" dirty="0">
                <a:latin typeface="Courier New" pitchFamily="49" charset="0"/>
                <a:ea typeface="Calibri" pitchFamily="34" charset="0"/>
                <a:cs typeface="Courier New" pitchFamily="49" charset="0"/>
              </a:rPr>
              <a:t> Technologies</a:t>
            </a:r>
            <a:endParaRPr lang="es-NI" sz="2400" b="1" dirty="0">
              <a:latin typeface="Arial" pitchFamily="34" charset="0"/>
              <a:cs typeface="Arial" pitchFamily="34" charset="0"/>
            </a:endParaRPr>
          </a:p>
        </p:txBody>
      </p:sp>
      <p:sp>
        <p:nvSpPr>
          <p:cNvPr id="7" name="Rectangle 1"/>
          <p:cNvSpPr>
            <a:spLocks noChangeArrowheads="1"/>
          </p:cNvSpPr>
          <p:nvPr/>
        </p:nvSpPr>
        <p:spPr bwMode="auto">
          <a:xfrm>
            <a:off x="355789" y="2856233"/>
            <a:ext cx="60368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cs typeface="Courier New" pitchFamily="49" charset="0"/>
              </a:rPr>
              <a:t>DEVELOPMENT OF TECHNOLOGICAL APPLICATION - MINSA</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pic>
        <p:nvPicPr>
          <p:cNvPr id="8"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sp>
        <p:nvSpPr>
          <p:cNvPr id="9" name="8 Rectángulo"/>
          <p:cNvSpPr/>
          <p:nvPr/>
        </p:nvSpPr>
        <p:spPr>
          <a:xfrm>
            <a:off x="300024" y="3104018"/>
            <a:ext cx="5526023" cy="3323987"/>
          </a:xfrm>
          <a:prstGeom prst="rect">
            <a:avLst/>
          </a:prstGeom>
        </p:spPr>
        <p:txBody>
          <a:bodyPr wrap="square">
            <a:spAutoFit/>
          </a:bodyPr>
          <a:lstStyle/>
          <a:p>
            <a:endParaRPr lang="es-NI" dirty="0"/>
          </a:p>
          <a:p>
            <a:r>
              <a:rPr lang="en-US" sz="1600" dirty="0">
                <a:latin typeface="Courier New" pitchFamily="49" charset="0"/>
                <a:cs typeface="Courier New" pitchFamily="49" charset="0"/>
              </a:rPr>
              <a:t>OBJECTIVE:</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The design of innovative applications or services related to diagnoses, treatment and electronic health records that use connectivity to </a:t>
            </a:r>
            <a:r>
              <a:rPr lang="en-US" sz="1600" b="1" u="sng" dirty="0">
                <a:latin typeface="Courier New" pitchFamily="49" charset="0"/>
                <a:cs typeface="Courier New" pitchFamily="49" charset="0"/>
              </a:rPr>
              <a:t>reduce maternal and child mortality.</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Investment: C$ 10,250,000.00 </a:t>
            </a:r>
            <a:r>
              <a:rPr lang="en-US" sz="1600" dirty="0" err="1">
                <a:latin typeface="Courier New" pitchFamily="49" charset="0"/>
                <a:cs typeface="Courier New" pitchFamily="49" charset="0"/>
              </a:rPr>
              <a:t>córdobas</a:t>
            </a:r>
            <a:endParaRPr lang="en-US" sz="1600" dirty="0">
              <a:latin typeface="Courier New" pitchFamily="49" charset="0"/>
              <a:cs typeface="Courier New" pitchFamily="49" charset="0"/>
            </a:endParaRP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Beneficiaries: 7,000 doctors from health centers.</a:t>
            </a:r>
            <a:endParaRPr lang="es-NI" sz="1600" dirty="0">
              <a:latin typeface="Courier New" pitchFamily="49" charset="0"/>
              <a:cs typeface="Courier New" pitchFamily="49" charset="0"/>
            </a:endParaRPr>
          </a:p>
        </p:txBody>
      </p:sp>
      <p:pic>
        <p:nvPicPr>
          <p:cNvPr id="84993" name="Picture 1" descr="C:\Users\Administrador\Downloads\WhatsApp Image 2020-08-02 at 10.20.52 AM.jpeg"/>
          <p:cNvPicPr>
            <a:picLocks noChangeAspect="1" noChangeArrowheads="1"/>
          </p:cNvPicPr>
          <p:nvPr/>
        </p:nvPicPr>
        <p:blipFill>
          <a:blip r:embed="rId4" cstate="print"/>
          <a:srcRect/>
          <a:stretch>
            <a:fillRect/>
          </a:stretch>
        </p:blipFill>
        <p:spPr bwMode="auto">
          <a:xfrm>
            <a:off x="6715216" y="2013329"/>
            <a:ext cx="2906455" cy="48080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sp>
        <p:nvSpPr>
          <p:cNvPr id="5" name="Rectangle 1"/>
          <p:cNvSpPr>
            <a:spLocks noChangeArrowheads="1"/>
          </p:cNvSpPr>
          <p:nvPr/>
        </p:nvSpPr>
        <p:spPr bwMode="auto">
          <a:xfrm>
            <a:off x="280220" y="2085053"/>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Infrastructure</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Program</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for</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the</a:t>
            </a:r>
            <a:r>
              <a:rPr lang="es-NI" sz="1600" b="1" dirty="0">
                <a:latin typeface="Courier New" pitchFamily="49" charset="0"/>
                <a:ea typeface="Calibri" pitchFamily="34" charset="0"/>
                <a:cs typeface="Courier New" pitchFamily="49" charset="0"/>
              </a:rPr>
              <a:t> Caribbean </a:t>
            </a:r>
            <a:r>
              <a:rPr lang="es-NI" sz="1600" b="1" dirty="0" err="1">
                <a:latin typeface="Courier New" pitchFamily="49" charset="0"/>
                <a:ea typeface="Calibri" pitchFamily="34" charset="0"/>
                <a:cs typeface="Courier New" pitchFamily="49" charset="0"/>
              </a:rPr>
              <a:t>Region</a:t>
            </a:r>
            <a:r>
              <a:rPr lang="es-NI" sz="1600" b="1" dirty="0">
                <a:latin typeface="Courier New" pitchFamily="49" charset="0"/>
                <a:ea typeface="Calibri" pitchFamily="34" charset="0"/>
                <a:cs typeface="Courier New" pitchFamily="49" charset="0"/>
              </a:rPr>
              <a:t> - CARCIP</a:t>
            </a:r>
          </a:p>
          <a:p>
            <a:pPr lvl="0" algn="just" fontAlgn="base">
              <a:spcBef>
                <a:spcPct val="0"/>
              </a:spcBef>
              <a:spcAft>
                <a:spcPct val="0"/>
              </a:spcAft>
            </a:pPr>
            <a:r>
              <a:rPr lang="es-NI" sz="1600" b="1" dirty="0">
                <a:latin typeface="Courier New" pitchFamily="49" charset="0"/>
                <a:ea typeface="Calibri" pitchFamily="34" charset="0"/>
                <a:cs typeface="Courier New" pitchFamily="49" charset="0"/>
              </a:rPr>
              <a:t>INFRASTRUCTURE - ACCESS</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pic>
        <p:nvPicPr>
          <p:cNvPr id="6"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pic>
        <p:nvPicPr>
          <p:cNvPr id="7" name="Imagen 1"/>
          <p:cNvPicPr>
            <a:picLocks noChangeAspect="1"/>
          </p:cNvPicPr>
          <p:nvPr/>
        </p:nvPicPr>
        <p:blipFill>
          <a:blip r:embed="rId4" cstate="print"/>
          <a:stretch>
            <a:fillRect/>
          </a:stretch>
        </p:blipFill>
        <p:spPr>
          <a:xfrm>
            <a:off x="867637" y="260993"/>
            <a:ext cx="7080124" cy="1019048"/>
          </a:xfrm>
          <a:prstGeom prst="rect">
            <a:avLst/>
          </a:prstGeom>
        </p:spPr>
      </p:pic>
      <p:sp>
        <p:nvSpPr>
          <p:cNvPr id="8" name="Rectangle 1"/>
          <p:cNvSpPr>
            <a:spLocks noChangeArrowheads="1"/>
          </p:cNvSpPr>
          <p:nvPr/>
        </p:nvSpPr>
        <p:spPr bwMode="auto">
          <a:xfrm>
            <a:off x="280220" y="2898100"/>
            <a:ext cx="9099754"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The CARCIP Program was born in 2018</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Investment of 20.1 million dollars.</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Financing: World Bank.</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Objective: Expand the infrastructure of the Caribbean Coast and empower the use of ICT in the region.</a:t>
            </a:r>
          </a:p>
          <a:p>
            <a:pPr lvl="0" fontAlgn="base">
              <a:spcBef>
                <a:spcPct val="0"/>
              </a:spcBef>
              <a:spcAft>
                <a:spcPct val="0"/>
              </a:spcAft>
            </a:pPr>
            <a:endParaRPr kumimoji="0" lang="es-MX"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lvl="0">
              <a:buFontTx/>
              <a:buChar char="-"/>
            </a:pPr>
            <a:r>
              <a:rPr lang="en-US" sz="1600" dirty="0">
                <a:latin typeface="Courier New" pitchFamily="49" charset="0"/>
                <a:ea typeface="Calibri" pitchFamily="34" charset="0"/>
                <a:cs typeface="Courier New" pitchFamily="49" charset="0"/>
              </a:rPr>
              <a:t> We have connected </a:t>
            </a:r>
            <a:r>
              <a:rPr lang="en-US" sz="1600" b="1" u="sng" dirty="0">
                <a:latin typeface="Courier New" pitchFamily="49" charset="0"/>
                <a:ea typeface="Calibri" pitchFamily="34" charset="0"/>
                <a:cs typeface="Courier New" pitchFamily="49" charset="0"/>
              </a:rPr>
              <a:t>15 communities </a:t>
            </a:r>
            <a:r>
              <a:rPr lang="en-US" sz="1600" dirty="0">
                <a:latin typeface="Courier New" pitchFamily="49" charset="0"/>
                <a:ea typeface="Calibri" pitchFamily="34" charset="0"/>
                <a:cs typeface="Courier New" pitchFamily="49" charset="0"/>
              </a:rPr>
              <a:t>of the RACCN, RACCS and the department of Río San Juan with an investment of: C$ 119,700,000.00.</a:t>
            </a:r>
          </a:p>
          <a:p>
            <a:pPr lvl="0">
              <a:buFontTx/>
              <a:buChar char="-"/>
            </a:pPr>
            <a:endParaRPr lang="en-US" sz="1600" dirty="0">
              <a:latin typeface="Courier New" pitchFamily="49" charset="0"/>
              <a:ea typeface="Calibri" pitchFamily="34" charset="0"/>
              <a:cs typeface="Courier New" pitchFamily="49" charset="0"/>
            </a:endParaRPr>
          </a:p>
          <a:p>
            <a:pPr lvl="0">
              <a:buFontTx/>
              <a:buChar char="-"/>
            </a:pPr>
            <a:r>
              <a:rPr lang="en-US" sz="1600" dirty="0">
                <a:latin typeface="Courier New" pitchFamily="49" charset="0"/>
                <a:ea typeface="Calibri" pitchFamily="34" charset="0"/>
                <a:cs typeface="Courier New" pitchFamily="49" charset="0"/>
              </a:rPr>
              <a:t> We are currently carrying out the deployment of a 115 km Fiber Optic section between El Rama - </a:t>
            </a:r>
            <a:r>
              <a:rPr lang="en-US" sz="1600" dirty="0" err="1">
                <a:latin typeface="Courier New" pitchFamily="49" charset="0"/>
                <a:ea typeface="Calibri" pitchFamily="34" charset="0"/>
                <a:cs typeface="Courier New" pitchFamily="49" charset="0"/>
              </a:rPr>
              <a:t>Kukra</a:t>
            </a:r>
            <a:r>
              <a:rPr lang="en-US" sz="1600" dirty="0">
                <a:latin typeface="Courier New" pitchFamily="49" charset="0"/>
                <a:ea typeface="Calibri" pitchFamily="34" charset="0"/>
                <a:cs typeface="Courier New" pitchFamily="49" charset="0"/>
              </a:rPr>
              <a:t> Hill and Laguna de </a:t>
            </a:r>
            <a:r>
              <a:rPr lang="en-US" sz="1600" dirty="0" err="1">
                <a:latin typeface="Courier New" pitchFamily="49" charset="0"/>
                <a:ea typeface="Calibri" pitchFamily="34" charset="0"/>
                <a:cs typeface="Courier New" pitchFamily="49" charset="0"/>
              </a:rPr>
              <a:t>Perlas</a:t>
            </a:r>
            <a:r>
              <a:rPr lang="en-US" sz="1600" dirty="0">
                <a:latin typeface="Courier New" pitchFamily="49" charset="0"/>
                <a:ea typeface="Calibri" pitchFamily="34" charset="0"/>
                <a:cs typeface="Courier New" pitchFamily="49" charset="0"/>
              </a:rPr>
              <a:t> in the RACCS that will benefit </a:t>
            </a:r>
            <a:r>
              <a:rPr lang="en-US" sz="1600" b="1" u="sng" dirty="0">
                <a:latin typeface="Courier New" pitchFamily="49" charset="0"/>
                <a:ea typeface="Calibri" pitchFamily="34" charset="0"/>
                <a:cs typeface="Courier New" pitchFamily="49" charset="0"/>
              </a:rPr>
              <a:t>5 communities.</a:t>
            </a:r>
            <a:endParaRPr lang="es-NI" sz="1600" b="1" u="sng" dirty="0">
              <a:latin typeface="Courier New" pitchFamily="49" charset="0"/>
              <a:ea typeface="Calibri" pitchFamily="34" charset="0"/>
              <a:cs typeface="Courier New" pitchFamily="4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68709" y="3097390"/>
            <a:ext cx="883428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We will be enabling Broadband Access Networks to communities located in the </a:t>
            </a:r>
            <a:r>
              <a:rPr lang="en-US" sz="1600" dirty="0" err="1">
                <a:latin typeface="Courier New" pitchFamily="49" charset="0"/>
                <a:ea typeface="Calibri" pitchFamily="34" charset="0"/>
                <a:cs typeface="Courier New" pitchFamily="49" charset="0"/>
              </a:rPr>
              <a:t>Waslala</a:t>
            </a:r>
            <a:r>
              <a:rPr lang="en-US" sz="1600" dirty="0">
                <a:latin typeface="Courier New" pitchFamily="49" charset="0"/>
                <a:ea typeface="Calibri" pitchFamily="34" charset="0"/>
                <a:cs typeface="Courier New" pitchFamily="49" charset="0"/>
              </a:rPr>
              <a:t> - </a:t>
            </a:r>
            <a:r>
              <a:rPr lang="en-US" sz="1600" dirty="0" err="1">
                <a:latin typeface="Courier New" pitchFamily="49" charset="0"/>
                <a:ea typeface="Calibri" pitchFamily="34" charset="0"/>
                <a:cs typeface="Courier New" pitchFamily="49" charset="0"/>
              </a:rPr>
              <a:t>Siuna</a:t>
            </a:r>
            <a:r>
              <a:rPr lang="en-US" sz="1600" dirty="0">
                <a:latin typeface="Courier New" pitchFamily="49" charset="0"/>
                <a:ea typeface="Calibri" pitchFamily="34" charset="0"/>
                <a:cs typeface="Courier New" pitchFamily="49" charset="0"/>
              </a:rPr>
              <a:t> - Rosita - Puerto </a:t>
            </a:r>
            <a:r>
              <a:rPr lang="en-US" sz="1600" dirty="0" err="1">
                <a:latin typeface="Courier New" pitchFamily="49" charset="0"/>
                <a:ea typeface="Calibri" pitchFamily="34" charset="0"/>
                <a:cs typeface="Courier New" pitchFamily="49" charset="0"/>
              </a:rPr>
              <a:t>Cabezas</a:t>
            </a:r>
            <a:r>
              <a:rPr lang="en-US" sz="1600" dirty="0">
                <a:latin typeface="Courier New" pitchFamily="49" charset="0"/>
                <a:ea typeface="Calibri" pitchFamily="34" charset="0"/>
                <a:cs typeface="Courier New" pitchFamily="49" charset="0"/>
              </a:rPr>
              <a:t> - </a:t>
            </a:r>
            <a:r>
              <a:rPr lang="en-US" sz="1600" dirty="0" err="1">
                <a:latin typeface="Courier New" pitchFamily="49" charset="0"/>
                <a:ea typeface="Calibri" pitchFamily="34" charset="0"/>
                <a:cs typeface="Courier New" pitchFamily="49" charset="0"/>
              </a:rPr>
              <a:t>Waspam</a:t>
            </a:r>
            <a:r>
              <a:rPr lang="en-US" sz="1600" dirty="0">
                <a:latin typeface="Courier New" pitchFamily="49" charset="0"/>
                <a:ea typeface="Calibri" pitchFamily="34" charset="0"/>
                <a:cs typeface="Courier New" pitchFamily="49" charset="0"/>
              </a:rPr>
              <a:t> sections, using fiber optic as the Broadband program as transportation. With an investment of: C$ 30,840,000.00, benefiting </a:t>
            </a:r>
            <a:r>
              <a:rPr lang="en-US" sz="1600" i="1" u="sng" dirty="0">
                <a:latin typeface="Courier New" pitchFamily="49" charset="0"/>
                <a:ea typeface="Calibri" pitchFamily="34" charset="0"/>
                <a:cs typeface="Courier New" pitchFamily="49" charset="0"/>
              </a:rPr>
              <a:t>32 communities</a:t>
            </a:r>
            <a:r>
              <a:rPr lang="en-US" sz="1600" dirty="0">
                <a:latin typeface="Courier New" pitchFamily="49" charset="0"/>
                <a:ea typeface="Calibri" pitchFamily="34" charset="0"/>
                <a:cs typeface="Courier New" pitchFamily="49" charset="0"/>
              </a:rPr>
              <a:t> in the Caribbean Zone.</a:t>
            </a:r>
          </a:p>
          <a:p>
            <a:pPr lvl="0" algn="just" fontAlgn="base">
              <a:spcBef>
                <a:spcPct val="0"/>
              </a:spcBef>
              <a:spcAft>
                <a:spcPct val="0"/>
              </a:spcAft>
              <a:buFont typeface="Wingdings" pitchFamily="2" charset="2"/>
              <a:buChar char="§"/>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This will allow Telecommunications access to our Nicaraguan families in the Caribbean Zone.</a:t>
            </a:r>
            <a:endParaRPr lang="es-ES" sz="1600" dirty="0">
              <a:latin typeface="Courier New" pitchFamily="49" charset="0"/>
              <a:ea typeface="Calibri" pitchFamily="34" charset="0"/>
              <a:cs typeface="Courier New" pitchFamily="49" charset="0"/>
            </a:endParaRP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sp>
        <p:nvSpPr>
          <p:cNvPr id="6" name="Rectangle 1"/>
          <p:cNvSpPr>
            <a:spLocks noChangeArrowheads="1"/>
          </p:cNvSpPr>
          <p:nvPr/>
        </p:nvSpPr>
        <p:spPr bwMode="auto">
          <a:xfrm>
            <a:off x="285276" y="2193361"/>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Infrastructure</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Program</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for</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the</a:t>
            </a:r>
            <a:r>
              <a:rPr lang="es-NI" sz="1600" b="1" dirty="0">
                <a:latin typeface="Courier New" pitchFamily="49" charset="0"/>
                <a:ea typeface="Calibri" pitchFamily="34" charset="0"/>
                <a:cs typeface="Courier New" pitchFamily="49" charset="0"/>
              </a:rPr>
              <a:t> Caribbean </a:t>
            </a:r>
            <a:r>
              <a:rPr lang="es-NI" sz="1600" b="1" dirty="0" err="1">
                <a:latin typeface="Courier New" pitchFamily="49" charset="0"/>
                <a:ea typeface="Calibri" pitchFamily="34" charset="0"/>
                <a:cs typeface="Courier New" pitchFamily="49" charset="0"/>
              </a:rPr>
              <a:t>Region</a:t>
            </a:r>
            <a:r>
              <a:rPr lang="es-NI" sz="1600" b="1" dirty="0">
                <a:latin typeface="Courier New" pitchFamily="49" charset="0"/>
                <a:ea typeface="Calibri" pitchFamily="34" charset="0"/>
                <a:cs typeface="Courier New" pitchFamily="49" charset="0"/>
              </a:rPr>
              <a:t> - CARCIP</a:t>
            </a:r>
          </a:p>
          <a:p>
            <a:pPr lvl="0" algn="just" fontAlgn="base">
              <a:spcBef>
                <a:spcPct val="0"/>
              </a:spcBef>
              <a:spcAft>
                <a:spcPct val="0"/>
              </a:spcAft>
            </a:pPr>
            <a:r>
              <a:rPr lang="es-NI" sz="1600" b="1" dirty="0">
                <a:latin typeface="Courier New" pitchFamily="49" charset="0"/>
                <a:ea typeface="Calibri" pitchFamily="34" charset="0"/>
                <a:cs typeface="Courier New" pitchFamily="49" charset="0"/>
              </a:rPr>
              <a:t>INFRASTRUCTURE - ACCESS</a:t>
            </a:r>
            <a:endParaRPr lang="es-NI" sz="2400" b="1" dirty="0">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4" cstate="print"/>
          <a:stretch>
            <a:fillRect/>
          </a:stretch>
        </p:blipFill>
        <p:spPr>
          <a:xfrm>
            <a:off x="867637" y="260993"/>
            <a:ext cx="7080124" cy="10190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477" y="2826969"/>
            <a:ext cx="9394723" cy="1077218"/>
          </a:xfrm>
          <a:prstGeom prst="rect">
            <a:avLst/>
          </a:prstGeom>
        </p:spPr>
        <p:txBody>
          <a:bodyPr wrap="square">
            <a:spAutoFit/>
          </a:bodyPr>
          <a:lstStyle/>
          <a:p>
            <a:pPr lvl="0" algn="just">
              <a:buFontTx/>
              <a:buChar char="-"/>
            </a:pPr>
            <a:r>
              <a:rPr lang="es-ES" sz="1600" dirty="0">
                <a:latin typeface="Courier New" pitchFamily="49" charset="0"/>
                <a:ea typeface="Calibri" pitchFamily="34" charset="0"/>
                <a:cs typeface="Courier New" pitchFamily="49" charset="0"/>
              </a:rPr>
              <a:t> </a:t>
            </a:r>
            <a:r>
              <a:rPr lang="en-US" sz="1600" dirty="0">
                <a:latin typeface="Courier New" pitchFamily="49" charset="0"/>
                <a:ea typeface="Calibri" pitchFamily="34" charset="0"/>
                <a:cs typeface="Courier New" pitchFamily="49" charset="0"/>
              </a:rPr>
              <a:t>We have enabled infrastructure and Internet access in </a:t>
            </a:r>
            <a:r>
              <a:rPr lang="en-US" sz="1600" b="1" i="1" u="sng" dirty="0">
                <a:latin typeface="Courier New" pitchFamily="49" charset="0"/>
                <a:ea typeface="Calibri" pitchFamily="34" charset="0"/>
                <a:cs typeface="Courier New" pitchFamily="49" charset="0"/>
              </a:rPr>
              <a:t>14 Health Units </a:t>
            </a:r>
            <a:r>
              <a:rPr lang="en-US" sz="1600" dirty="0">
                <a:latin typeface="Courier New" pitchFamily="49" charset="0"/>
                <a:ea typeface="Calibri" pitchFamily="34" charset="0"/>
                <a:cs typeface="Courier New" pitchFamily="49" charset="0"/>
              </a:rPr>
              <a:t>in Rural Areas of the Caribbean Coast, improving the health services provided to our Nicaraguan families. With an investment of: C$ 6,800,000.00 </a:t>
            </a:r>
            <a:r>
              <a:rPr lang="en-US" sz="1600" dirty="0" err="1">
                <a:latin typeface="Courier New" pitchFamily="49" charset="0"/>
                <a:ea typeface="Calibri" pitchFamily="34" charset="0"/>
                <a:cs typeface="Courier New" pitchFamily="49" charset="0"/>
              </a:rPr>
              <a:t>córdobas</a:t>
            </a:r>
            <a:r>
              <a:rPr lang="en-US" sz="1600" dirty="0">
                <a:latin typeface="Courier New" pitchFamily="49" charset="0"/>
                <a:ea typeface="Calibri" pitchFamily="34" charset="0"/>
                <a:cs typeface="Courier New" pitchFamily="49" charset="0"/>
              </a:rPr>
              <a:t>.</a:t>
            </a:r>
            <a:endParaRPr lang="es-NI" sz="1600" dirty="0"/>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graphicFrame>
        <p:nvGraphicFramePr>
          <p:cNvPr id="10" name="9 Tabla"/>
          <p:cNvGraphicFramePr>
            <a:graphicFrameLocks noGrp="1"/>
          </p:cNvGraphicFramePr>
          <p:nvPr/>
        </p:nvGraphicFramePr>
        <p:xfrm>
          <a:off x="1282290" y="4226650"/>
          <a:ext cx="6603999" cy="1854200"/>
        </p:xfrm>
        <a:graphic>
          <a:graphicData uri="http://schemas.openxmlformats.org/drawingml/2006/table">
            <a:tbl>
              <a:tblPr firstRow="1" bandRow="1">
                <a:tableStyleId>{22838BEF-8BB2-4498-84A7-C5851F593DF1}</a:tableStyleId>
              </a:tblPr>
              <a:tblGrid>
                <a:gridCol w="2201333">
                  <a:extLst>
                    <a:ext uri="{9D8B030D-6E8A-4147-A177-3AD203B41FA5}">
                      <a16:colId xmlns:a16="http://schemas.microsoft.com/office/drawing/2014/main" xmlns="" val="20000"/>
                    </a:ext>
                  </a:extLst>
                </a:gridCol>
                <a:gridCol w="2201333">
                  <a:extLst>
                    <a:ext uri="{9D8B030D-6E8A-4147-A177-3AD203B41FA5}">
                      <a16:colId xmlns:a16="http://schemas.microsoft.com/office/drawing/2014/main" xmlns="" val="20001"/>
                    </a:ext>
                  </a:extLst>
                </a:gridCol>
                <a:gridCol w="2201333">
                  <a:extLst>
                    <a:ext uri="{9D8B030D-6E8A-4147-A177-3AD203B41FA5}">
                      <a16:colId xmlns:a16="http://schemas.microsoft.com/office/drawing/2014/main" xmlns="" val="20002"/>
                    </a:ext>
                  </a:extLst>
                </a:gridCol>
              </a:tblGrid>
              <a:tr h="370840">
                <a:tc>
                  <a:txBody>
                    <a:bodyPr/>
                    <a:lstStyle/>
                    <a:p>
                      <a:pPr marL="342900" indent="-342900">
                        <a:buAutoNum type="arabicPeriod"/>
                      </a:pPr>
                      <a:r>
                        <a:rPr lang="es-NI" sz="1600" b="0" dirty="0" err="1"/>
                        <a:t>Mongallo</a:t>
                      </a:r>
                      <a:endParaRPr lang="es-NI" sz="1600" b="0" dirty="0"/>
                    </a:p>
                  </a:txBody>
                  <a:tcPr/>
                </a:tc>
                <a:tc>
                  <a:txBody>
                    <a:bodyPr/>
                    <a:lstStyle/>
                    <a:p>
                      <a:r>
                        <a:rPr lang="es-NI" sz="1600" b="0" dirty="0"/>
                        <a:t>6. Papaturro</a:t>
                      </a:r>
                    </a:p>
                  </a:txBody>
                  <a:tcPr/>
                </a:tc>
                <a:tc>
                  <a:txBody>
                    <a:bodyPr/>
                    <a:lstStyle/>
                    <a:p>
                      <a:r>
                        <a:rPr lang="es-NI" sz="1600" b="0" dirty="0"/>
                        <a:t>11. </a:t>
                      </a:r>
                      <a:r>
                        <a:rPr lang="es-NI" sz="1600" b="0" dirty="0" err="1"/>
                        <a:t>Sukatpin</a:t>
                      </a:r>
                      <a:endParaRPr lang="es-NI" sz="1600" b="0" dirty="0"/>
                    </a:p>
                  </a:txBody>
                  <a:tcPr/>
                </a:tc>
                <a:extLst>
                  <a:ext uri="{0D108BD9-81ED-4DB2-BD59-A6C34878D82A}">
                    <a16:rowId xmlns:a16="http://schemas.microsoft.com/office/drawing/2014/main" xmlns="" val="10000"/>
                  </a:ext>
                </a:extLst>
              </a:tr>
              <a:tr h="370840">
                <a:tc>
                  <a:txBody>
                    <a:bodyPr/>
                    <a:lstStyle/>
                    <a:p>
                      <a:r>
                        <a:rPr lang="es-NI" sz="1600" b="0" dirty="0"/>
                        <a:t>2. Guayabo Central</a:t>
                      </a:r>
                    </a:p>
                  </a:txBody>
                  <a:tcPr/>
                </a:tc>
                <a:tc>
                  <a:txBody>
                    <a:bodyPr/>
                    <a:lstStyle/>
                    <a:p>
                      <a:r>
                        <a:rPr lang="es-NI" sz="1600" b="0" dirty="0"/>
                        <a:t>7. </a:t>
                      </a:r>
                      <a:r>
                        <a:rPr lang="es-NI" sz="1600" b="0" dirty="0" err="1"/>
                        <a:t>Wisconsi</a:t>
                      </a:r>
                      <a:endParaRPr lang="es-NI" sz="1600" b="0" dirty="0"/>
                    </a:p>
                  </a:txBody>
                  <a:tcPr/>
                </a:tc>
                <a:tc>
                  <a:txBody>
                    <a:bodyPr/>
                    <a:lstStyle/>
                    <a:p>
                      <a:r>
                        <a:rPr lang="es-NI" sz="1600" b="0" dirty="0"/>
                        <a:t>12. </a:t>
                      </a:r>
                      <a:r>
                        <a:rPr lang="es-NI" sz="1600" b="0" dirty="0" err="1"/>
                        <a:t>Yulu</a:t>
                      </a:r>
                      <a:endParaRPr lang="es-NI" sz="1600" b="0" dirty="0"/>
                    </a:p>
                  </a:txBody>
                  <a:tcPr/>
                </a:tc>
                <a:extLst>
                  <a:ext uri="{0D108BD9-81ED-4DB2-BD59-A6C34878D82A}">
                    <a16:rowId xmlns:a16="http://schemas.microsoft.com/office/drawing/2014/main" xmlns="" val="10001"/>
                  </a:ext>
                </a:extLst>
              </a:tr>
              <a:tr h="370840">
                <a:tc>
                  <a:txBody>
                    <a:bodyPr/>
                    <a:lstStyle/>
                    <a:p>
                      <a:r>
                        <a:rPr lang="es-NI" sz="1600" b="0" dirty="0"/>
                        <a:t>3. </a:t>
                      </a:r>
                      <a:r>
                        <a:rPr lang="es-NI" sz="1600" b="0" dirty="0" err="1"/>
                        <a:t>Zinica</a:t>
                      </a:r>
                      <a:r>
                        <a:rPr lang="es-NI" sz="1600" b="0" dirty="0"/>
                        <a:t> #2</a:t>
                      </a:r>
                    </a:p>
                  </a:txBody>
                  <a:tcPr/>
                </a:tc>
                <a:tc>
                  <a:txBody>
                    <a:bodyPr/>
                    <a:lstStyle/>
                    <a:p>
                      <a:r>
                        <a:rPr lang="es-NI" sz="1600" b="0" dirty="0"/>
                        <a:t>8. Santa Clara</a:t>
                      </a:r>
                    </a:p>
                  </a:txBody>
                  <a:tcPr/>
                </a:tc>
                <a:tc>
                  <a:txBody>
                    <a:bodyPr/>
                    <a:lstStyle/>
                    <a:p>
                      <a:r>
                        <a:rPr lang="es-NI" sz="1600" b="0" dirty="0"/>
                        <a:t>13.</a:t>
                      </a:r>
                      <a:r>
                        <a:rPr lang="es-NI" sz="1600" b="0" baseline="0" dirty="0"/>
                        <a:t> </a:t>
                      </a:r>
                      <a:r>
                        <a:rPr lang="es-NI" sz="1600" b="0" baseline="0" dirty="0" err="1"/>
                        <a:t>Maniwatla</a:t>
                      </a:r>
                      <a:endParaRPr lang="es-NI" sz="1600" b="0" dirty="0"/>
                    </a:p>
                  </a:txBody>
                  <a:tcPr/>
                </a:tc>
                <a:extLst>
                  <a:ext uri="{0D108BD9-81ED-4DB2-BD59-A6C34878D82A}">
                    <a16:rowId xmlns:a16="http://schemas.microsoft.com/office/drawing/2014/main" xmlns="" val="10002"/>
                  </a:ext>
                </a:extLst>
              </a:tr>
              <a:tr h="370840">
                <a:tc>
                  <a:txBody>
                    <a:bodyPr/>
                    <a:lstStyle/>
                    <a:p>
                      <a:r>
                        <a:rPr lang="es-NI" sz="1600" b="0" dirty="0"/>
                        <a:t>4. Ocote Tuma</a:t>
                      </a:r>
                    </a:p>
                  </a:txBody>
                  <a:tcPr/>
                </a:tc>
                <a:tc>
                  <a:txBody>
                    <a:bodyPr/>
                    <a:lstStyle/>
                    <a:p>
                      <a:r>
                        <a:rPr lang="es-NI" sz="1600" b="0" dirty="0"/>
                        <a:t>9. Francia </a:t>
                      </a:r>
                      <a:r>
                        <a:rPr lang="es-NI" sz="1600" b="0" dirty="0" err="1"/>
                        <a:t>Sirpi</a:t>
                      </a:r>
                      <a:endParaRPr lang="es-NI" sz="1600" b="0" dirty="0"/>
                    </a:p>
                  </a:txBody>
                  <a:tcPr/>
                </a:tc>
                <a:tc>
                  <a:txBody>
                    <a:bodyPr/>
                    <a:lstStyle/>
                    <a:p>
                      <a:r>
                        <a:rPr lang="es-NI" sz="1600" b="0" dirty="0"/>
                        <a:t>14. </a:t>
                      </a:r>
                      <a:r>
                        <a:rPr lang="es-NI" sz="1600" b="0" dirty="0" err="1"/>
                        <a:t>Wasakin</a:t>
                      </a:r>
                      <a:endParaRPr lang="es-NI" sz="1600" b="0" dirty="0"/>
                    </a:p>
                  </a:txBody>
                  <a:tcPr/>
                </a:tc>
                <a:extLst>
                  <a:ext uri="{0D108BD9-81ED-4DB2-BD59-A6C34878D82A}">
                    <a16:rowId xmlns:a16="http://schemas.microsoft.com/office/drawing/2014/main" xmlns="" val="10003"/>
                  </a:ext>
                </a:extLst>
              </a:tr>
              <a:tr h="370840">
                <a:tc>
                  <a:txBody>
                    <a:bodyPr/>
                    <a:lstStyle/>
                    <a:p>
                      <a:r>
                        <a:rPr lang="es-NI" sz="1600" b="0" dirty="0"/>
                        <a:t>5. Las Tatas</a:t>
                      </a:r>
                    </a:p>
                  </a:txBody>
                  <a:tcPr/>
                </a:tc>
                <a:tc>
                  <a:txBody>
                    <a:bodyPr/>
                    <a:lstStyle/>
                    <a:p>
                      <a:r>
                        <a:rPr lang="es-NI" sz="1600" b="0" dirty="0"/>
                        <a:t>10. </a:t>
                      </a:r>
                      <a:r>
                        <a:rPr lang="es-NI" sz="1600" b="0" dirty="0" err="1"/>
                        <a:t>Awastingni</a:t>
                      </a:r>
                      <a:endParaRPr lang="es-NI" sz="1600" b="0" dirty="0"/>
                    </a:p>
                  </a:txBody>
                  <a:tcPr/>
                </a:tc>
                <a:tc>
                  <a:txBody>
                    <a:bodyPr/>
                    <a:lstStyle/>
                    <a:p>
                      <a:endParaRPr lang="es-NI" dirty="0"/>
                    </a:p>
                  </a:txBody>
                  <a:tcPr/>
                </a:tc>
                <a:extLst>
                  <a:ext uri="{0D108BD9-81ED-4DB2-BD59-A6C34878D82A}">
                    <a16:rowId xmlns:a16="http://schemas.microsoft.com/office/drawing/2014/main" xmlns="" val="10004"/>
                  </a:ext>
                </a:extLst>
              </a:tr>
            </a:tbl>
          </a:graphicData>
        </a:graphic>
      </p:graphicFrame>
      <p:pic>
        <p:nvPicPr>
          <p:cNvPr id="11"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
        <p:nvSpPr>
          <p:cNvPr id="9" name="Rectangle 1"/>
          <p:cNvSpPr>
            <a:spLocks noChangeArrowheads="1"/>
          </p:cNvSpPr>
          <p:nvPr/>
        </p:nvSpPr>
        <p:spPr bwMode="auto">
          <a:xfrm>
            <a:off x="300024" y="196700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 ACCESS - Empowerment of Information and Communication Technologies</a:t>
            </a:r>
            <a:endParaRPr lang="es-NI" sz="24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76" y="3128137"/>
            <a:ext cx="4953000" cy="3046988"/>
          </a:xfrm>
          <a:prstGeom prst="rect">
            <a:avLst/>
          </a:prstGeom>
        </p:spPr>
        <p:txBody>
          <a:bodyPr>
            <a:spAutoFit/>
          </a:bodyPr>
          <a:lstStyle/>
          <a:p>
            <a:pPr lvl="0" algn="just"/>
            <a:r>
              <a:rPr lang="en-US" sz="1600" dirty="0">
                <a:latin typeface="Courier New" pitchFamily="49" charset="0"/>
                <a:ea typeface="Calibri" pitchFamily="34" charset="0"/>
                <a:cs typeface="Courier New" pitchFamily="49" charset="0"/>
              </a:rPr>
              <a:t>We are starting the creation of Digital Classrooms in 5 schools in the Caribbean area through an inter-institutional effort between TELCOR and MINED with an investment of: C$ 7,000,000.00 </a:t>
            </a:r>
            <a:r>
              <a:rPr lang="en-US" sz="1600" dirty="0" err="1">
                <a:latin typeface="Courier New" pitchFamily="49" charset="0"/>
                <a:ea typeface="Calibri" pitchFamily="34" charset="0"/>
                <a:cs typeface="Courier New" pitchFamily="49" charset="0"/>
              </a:rPr>
              <a:t>córdobas</a:t>
            </a:r>
            <a:r>
              <a:rPr lang="en-US" sz="1600" dirty="0">
                <a:latin typeface="Courier New" pitchFamily="49" charset="0"/>
                <a:ea typeface="Calibri" pitchFamily="34" charset="0"/>
                <a:cs typeface="Courier New" pitchFamily="49" charset="0"/>
              </a:rPr>
              <a:t>, benefiting approximately 1,300 students and 52 teachers.</a:t>
            </a:r>
          </a:p>
          <a:p>
            <a:pPr lvl="0" algn="just"/>
            <a:endParaRPr lang="es-ES" sz="1600" dirty="0">
              <a:latin typeface="Courier New" pitchFamily="49" charset="0"/>
              <a:ea typeface="Calibri" pitchFamily="34" charset="0"/>
              <a:cs typeface="Courier New" pitchFamily="49" charset="0"/>
            </a:endParaRPr>
          </a:p>
          <a:p>
            <a:pPr lvl="0">
              <a:buFont typeface="Wingdings" pitchFamily="2" charset="2"/>
              <a:buChar char="§"/>
            </a:pPr>
            <a:r>
              <a:rPr lang="es-ES" sz="1600" dirty="0">
                <a:latin typeface="Courier New" pitchFamily="49" charset="0"/>
                <a:ea typeface="Calibri" pitchFamily="34" charset="0"/>
                <a:cs typeface="Courier New" pitchFamily="49" charset="0"/>
              </a:rPr>
              <a:t> 2 in </a:t>
            </a:r>
            <a:r>
              <a:rPr lang="es-ES" sz="1600" dirty="0" err="1">
                <a:latin typeface="Courier New" pitchFamily="49" charset="0"/>
                <a:ea typeface="Calibri" pitchFamily="34" charset="0"/>
                <a:cs typeface="Courier New" pitchFamily="49" charset="0"/>
              </a:rPr>
              <a:t>Waslala</a:t>
            </a:r>
            <a:endParaRPr lang="es-ES" sz="1600" dirty="0">
              <a:latin typeface="Courier New" pitchFamily="49" charset="0"/>
              <a:ea typeface="Calibri" pitchFamily="34" charset="0"/>
              <a:cs typeface="Courier New" pitchFamily="49" charset="0"/>
            </a:endParaRPr>
          </a:p>
          <a:p>
            <a:pPr lvl="0">
              <a:buFont typeface="Wingdings" pitchFamily="2" charset="2"/>
              <a:buChar char="§"/>
            </a:pPr>
            <a:r>
              <a:rPr lang="es-ES" sz="1600" dirty="0">
                <a:latin typeface="Courier New" pitchFamily="49" charset="0"/>
                <a:ea typeface="Calibri" pitchFamily="34" charset="0"/>
                <a:cs typeface="Courier New" pitchFamily="49" charset="0"/>
              </a:rPr>
              <a:t> 2 in </a:t>
            </a:r>
            <a:r>
              <a:rPr lang="es-ES" sz="1600" dirty="0" err="1">
                <a:latin typeface="Courier New" pitchFamily="49" charset="0"/>
                <a:ea typeface="Calibri" pitchFamily="34" charset="0"/>
                <a:cs typeface="Courier New" pitchFamily="49" charset="0"/>
              </a:rPr>
              <a:t>Siuna</a:t>
            </a:r>
            <a:endParaRPr lang="es-ES" sz="1600" dirty="0">
              <a:latin typeface="Courier New" pitchFamily="49" charset="0"/>
              <a:ea typeface="Calibri" pitchFamily="34" charset="0"/>
              <a:cs typeface="Courier New" pitchFamily="49" charset="0"/>
            </a:endParaRPr>
          </a:p>
          <a:p>
            <a:pPr lvl="0">
              <a:buFont typeface="Wingdings" pitchFamily="2" charset="2"/>
              <a:buChar char="§"/>
            </a:pPr>
            <a:r>
              <a:rPr lang="es-ES" sz="1600" dirty="0">
                <a:latin typeface="Courier New" pitchFamily="49" charset="0"/>
                <a:ea typeface="Calibri" pitchFamily="34" charset="0"/>
                <a:cs typeface="Courier New" pitchFamily="49" charset="0"/>
              </a:rPr>
              <a:t> 1 in El </a:t>
            </a:r>
            <a:r>
              <a:rPr lang="es-ES" sz="1600" dirty="0" err="1">
                <a:latin typeface="Courier New" pitchFamily="49" charset="0"/>
                <a:ea typeface="Calibri" pitchFamily="34" charset="0"/>
                <a:cs typeface="Courier New" pitchFamily="49" charset="0"/>
              </a:rPr>
              <a:t>Tortuguero</a:t>
            </a:r>
            <a:endParaRPr lang="es-NI" sz="1600" dirty="0">
              <a:latin typeface="Courier New" pitchFamily="49" charset="0"/>
              <a:ea typeface="Calibri" pitchFamily="34" charset="0"/>
              <a:cs typeface="Courier New" pitchFamily="49" charset="0"/>
            </a:endParaRPr>
          </a:p>
        </p:txBody>
      </p:sp>
      <p:pic>
        <p:nvPicPr>
          <p:cNvPr id="5" name="Picture 1" descr="C:\Users\Administrador\Downloads\WhatsApp Image 2020-07-21 at 10.11.22 AM.jpeg"/>
          <p:cNvPicPr>
            <a:picLocks noChangeAspect="1" noChangeArrowheads="1"/>
          </p:cNvPicPr>
          <p:nvPr/>
        </p:nvPicPr>
        <p:blipFill>
          <a:blip r:embed="rId3" cstate="print"/>
          <a:srcRect/>
          <a:stretch>
            <a:fillRect/>
          </a:stretch>
        </p:blipFill>
        <p:spPr bwMode="auto">
          <a:xfrm>
            <a:off x="6060327" y="3180351"/>
            <a:ext cx="2947533" cy="1843548"/>
          </a:xfrm>
          <a:prstGeom prst="rect">
            <a:avLst/>
          </a:prstGeom>
          <a:noFill/>
        </p:spPr>
      </p:pic>
      <p:sp>
        <p:nvSpPr>
          <p:cNvPr id="6" name="5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IN NICARAGUA AND NATIONAL COVERAGE</a:t>
            </a:r>
            <a:endParaRPr lang="es-NI" dirty="0">
              <a:latin typeface="Arial" pitchFamily="34" charset="0"/>
              <a:cs typeface="Arial" pitchFamily="34" charset="0"/>
            </a:endParaRPr>
          </a:p>
        </p:txBody>
      </p:sp>
      <p:sp>
        <p:nvSpPr>
          <p:cNvPr id="7" name="Rectangle 1"/>
          <p:cNvSpPr>
            <a:spLocks noChangeArrowheads="1"/>
          </p:cNvSpPr>
          <p:nvPr/>
        </p:nvSpPr>
        <p:spPr bwMode="auto">
          <a:xfrm>
            <a:off x="300024" y="196700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 ACCESS - Empowerment of Information and Communication Technologies</a:t>
            </a:r>
            <a:endParaRPr lang="es-NI" sz="2400" b="1" dirty="0">
              <a:latin typeface="Arial" pitchFamily="34" charset="0"/>
              <a:cs typeface="Arial" pitchFamily="34" charset="0"/>
            </a:endParaRPr>
          </a:p>
        </p:txBody>
      </p:sp>
      <p:pic>
        <p:nvPicPr>
          <p:cNvPr id="8" name="Imagen 1"/>
          <p:cNvPicPr>
            <a:picLocks noChangeAspect="1"/>
          </p:cNvPicPr>
          <p:nvPr/>
        </p:nvPicPr>
        <p:blipFill>
          <a:blip r:embed="rId4" cstate="print"/>
          <a:stretch>
            <a:fillRect/>
          </a:stretch>
        </p:blipFill>
        <p:spPr>
          <a:xfrm>
            <a:off x="867637" y="260993"/>
            <a:ext cx="7080124" cy="1019048"/>
          </a:xfrm>
          <a:prstGeom prst="rect">
            <a:avLst/>
          </a:prstGeom>
        </p:spPr>
      </p:pic>
      <p:pic>
        <p:nvPicPr>
          <p:cNvPr id="9" name="Picture 1" descr="Logo TELCOR (Clásico 3)"/>
          <p:cNvPicPr>
            <a:picLocks noChangeAspect="1" noChangeArrowheads="1"/>
          </p:cNvPicPr>
          <p:nvPr/>
        </p:nvPicPr>
        <p:blipFill>
          <a:blip r:embed="rId5" cstate="print"/>
          <a:srcRect/>
          <a:stretch>
            <a:fillRect/>
          </a:stretch>
        </p:blipFill>
        <p:spPr bwMode="auto">
          <a:xfrm>
            <a:off x="8694057" y="5965672"/>
            <a:ext cx="667657" cy="5516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sp>
        <p:nvSpPr>
          <p:cNvPr id="6" name="Rectangle 1"/>
          <p:cNvSpPr>
            <a:spLocks noChangeArrowheads="1"/>
          </p:cNvSpPr>
          <p:nvPr/>
        </p:nvSpPr>
        <p:spPr bwMode="auto">
          <a:xfrm>
            <a:off x="221225" y="2139746"/>
            <a:ext cx="93375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ACCESS - Empowerment of Information and Communication Technologies</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pic>
        <p:nvPicPr>
          <p:cNvPr id="8" name="Imagen 1"/>
          <p:cNvPicPr>
            <a:picLocks noChangeAspect="1"/>
          </p:cNvPicPr>
          <p:nvPr/>
        </p:nvPicPr>
        <p:blipFill>
          <a:blip r:embed="rId2" cstate="print"/>
          <a:stretch>
            <a:fillRect/>
          </a:stretch>
        </p:blipFill>
        <p:spPr>
          <a:xfrm>
            <a:off x="867637" y="260993"/>
            <a:ext cx="7080124" cy="1019048"/>
          </a:xfrm>
          <a:prstGeom prst="rect">
            <a:avLst/>
          </a:prstGeom>
        </p:spPr>
      </p:pic>
      <p:sp>
        <p:nvSpPr>
          <p:cNvPr id="83970" name="Rectangle 2"/>
          <p:cNvSpPr>
            <a:spLocks noChangeArrowheads="1"/>
          </p:cNvSpPr>
          <p:nvPr/>
        </p:nvSpPr>
        <p:spPr bwMode="auto">
          <a:xfrm>
            <a:off x="221225" y="3355441"/>
            <a:ext cx="5294671" cy="35779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dirty="0">
                <a:latin typeface="Courier New" pitchFamily="49" charset="0"/>
                <a:ea typeface="Calibri" pitchFamily="34" charset="0"/>
                <a:cs typeface="Courier New" pitchFamily="49" charset="0"/>
              </a:rPr>
              <a:t>We are conducting training and certifications in soft skills, (communication, negotiation and innovation); English skills and world-class technical certifications.</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Objective: That our low-income youth can opt for better jobs.</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Investment: C$ 53,221,000.00 </a:t>
            </a:r>
            <a:r>
              <a:rPr lang="en-US" sz="1600" dirty="0" err="1">
                <a:latin typeface="Courier New" pitchFamily="49" charset="0"/>
                <a:ea typeface="Calibri" pitchFamily="34" charset="0"/>
                <a:cs typeface="Courier New" pitchFamily="49" charset="0"/>
              </a:rPr>
              <a:t>córdobas</a:t>
            </a:r>
            <a:r>
              <a:rPr lang="en-US" sz="1600" dirty="0">
                <a:latin typeface="Courier New" pitchFamily="49" charset="0"/>
                <a:ea typeface="Calibri" pitchFamily="34" charset="0"/>
                <a:cs typeface="Courier New" pitchFamily="49" charset="0"/>
              </a:rPr>
              <a:t>.</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Beneficiaries: 5,0000 Nicaraguan youth.</a:t>
            </a:r>
            <a:r>
              <a:rPr kumimoji="0" lang="es-ES"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a:r>
            <a:br>
              <a:rPr kumimoji="0" lang="es-ES"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br>
            <a:endParaRPr kumimoji="0" lang="es-NI"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NI" sz="2400" b="0" i="0" u="none" strike="noStrike" cap="none" normalizeH="0" baseline="0" dirty="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tretch>
            <a:fillRect/>
          </a:stretch>
        </p:blipFill>
        <p:spPr>
          <a:xfrm>
            <a:off x="5681932" y="2949678"/>
            <a:ext cx="3860274" cy="297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6"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7" name="Imagen 1"/>
          <p:cNvPicPr>
            <a:picLocks noChangeAspect="1"/>
          </p:cNvPicPr>
          <p:nvPr/>
        </p:nvPicPr>
        <p:blipFill>
          <a:blip r:embed="rId3" cstate="print"/>
          <a:stretch>
            <a:fillRect/>
          </a:stretch>
        </p:blipFill>
        <p:spPr>
          <a:xfrm>
            <a:off x="867637" y="260993"/>
            <a:ext cx="7080124" cy="1019048"/>
          </a:xfrm>
          <a:prstGeom prst="rect">
            <a:avLst/>
          </a:prstGeom>
        </p:spPr>
      </p:pic>
      <p:sp>
        <p:nvSpPr>
          <p:cNvPr id="79873" name="Rectangle 1"/>
          <p:cNvSpPr>
            <a:spLocks noChangeArrowheads="1"/>
          </p:cNvSpPr>
          <p:nvPr/>
        </p:nvSpPr>
        <p:spPr bwMode="auto">
          <a:xfrm>
            <a:off x="177421" y="3005485"/>
            <a:ext cx="582847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dirty="0">
                <a:latin typeface="Courier New" pitchFamily="49" charset="0"/>
                <a:ea typeface="Calibri" pitchFamily="34" charset="0"/>
                <a:cs typeface="Courier New" pitchFamily="49" charset="0"/>
              </a:rPr>
              <a:t>The following goals have currently been reached:</a:t>
            </a:r>
          </a:p>
          <a:p>
            <a:pPr lvl="0" algn="just" fontAlgn="base">
              <a:spcBef>
                <a:spcPct val="0"/>
              </a:spcBef>
              <a:spcAft>
                <a:spcPct val="0"/>
              </a:spcAft>
            </a:pPr>
            <a:endParaRPr lang="es-NI" sz="1400" dirty="0">
              <a:latin typeface="Courier New" pitchFamily="49" charset="0"/>
              <a:ea typeface="Calibri" pitchFamily="34" charset="0"/>
              <a:cs typeface="Courier New" pitchFamily="49"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0" u="sng" strike="noStrike" cap="none" normalizeH="0" baseline="0" dirty="0">
                <a:ln>
                  <a:noFill/>
                </a:ln>
                <a:solidFill>
                  <a:schemeClr val="tx1"/>
                </a:solidFill>
                <a:effectLst/>
                <a:latin typeface="Courier New" pitchFamily="49" charset="0"/>
                <a:ea typeface="Calibri" pitchFamily="34" charset="0"/>
                <a:cs typeface="Courier New" pitchFamily="49" charset="0"/>
              </a:rPr>
              <a:t>ENGLISH COURSES:</a:t>
            </a:r>
          </a:p>
          <a:p>
            <a:pPr marL="457200" marR="0" lvl="1" indent="0" defTabSz="914400" rtl="0" eaLnBrk="0" fontAlgn="base" latinLnBrk="0" hangingPunct="0">
              <a:lnSpc>
                <a:spcPct val="100000"/>
              </a:lnSpc>
              <a:spcBef>
                <a:spcPct val="0"/>
              </a:spcBef>
              <a:spcAft>
                <a:spcPct val="0"/>
              </a:spcAft>
              <a:buClrTx/>
              <a:buSzTx/>
              <a:tabLst/>
            </a:pPr>
            <a:r>
              <a:rPr kumimoji="0" lang="es-NI" sz="1400" b="1" i="0" u="none" strike="noStrike" cap="none" normalizeH="0" baseline="0" dirty="0" err="1">
                <a:ln>
                  <a:noFill/>
                </a:ln>
                <a:solidFill>
                  <a:schemeClr val="tx1"/>
                </a:solidFill>
                <a:effectLst/>
                <a:latin typeface="Courier New" pitchFamily="49" charset="0"/>
                <a:ea typeface="Calibri" pitchFamily="34" charset="0"/>
                <a:cs typeface="Courier New" pitchFamily="49" charset="0"/>
              </a:rPr>
              <a:t>Trained</a:t>
            </a:r>
            <a:r>
              <a:rPr kumimoji="0" lang="es-NI" sz="1400" b="1" i="0" u="none" strike="noStrike" cap="none" normalizeH="0" baseline="0" dirty="0">
                <a:ln>
                  <a:noFill/>
                </a:ln>
                <a:solidFill>
                  <a:schemeClr val="tx1"/>
                </a:solidFill>
                <a:effectLst/>
                <a:latin typeface="Courier New" pitchFamily="49" charset="0"/>
                <a:ea typeface="Calibri" pitchFamily="34" charset="0"/>
                <a:cs typeface="Courier New" pitchFamily="49" charset="0"/>
              </a:rPr>
              <a:t>: </a:t>
            </a:r>
            <a:r>
              <a:rPr kumimoji="0" lang="es-NI" sz="1400" i="0" u="none" strike="noStrike" cap="none" normalizeH="0" baseline="0" dirty="0">
                <a:ln>
                  <a:noFill/>
                </a:ln>
                <a:solidFill>
                  <a:schemeClr val="tx1"/>
                </a:solidFill>
                <a:effectLst/>
                <a:latin typeface="Courier New" pitchFamily="49" charset="0"/>
                <a:ea typeface="Calibri" pitchFamily="34" charset="0"/>
                <a:cs typeface="Courier New" pitchFamily="49" charset="0"/>
              </a:rPr>
              <a:t>1,294</a:t>
            </a:r>
            <a:r>
              <a:rPr kumimoji="0" lang="es-NI" sz="1400" i="0" u="none" strike="noStrike" cap="none" normalizeH="0" dirty="0">
                <a:ln>
                  <a:noFill/>
                </a:ln>
                <a:solidFill>
                  <a:schemeClr val="tx1"/>
                </a:solidFill>
                <a:effectLst/>
                <a:latin typeface="Courier New" pitchFamily="49" charset="0"/>
                <a:ea typeface="Calibri" pitchFamily="34" charset="0"/>
                <a:cs typeface="Courier New" pitchFamily="49" charset="0"/>
              </a:rPr>
              <a:t> </a:t>
            </a:r>
            <a:r>
              <a:rPr kumimoji="0" lang="es-NI" sz="1400" i="0" u="none" strike="noStrike" cap="none" normalizeH="0" dirty="0" err="1">
                <a:ln>
                  <a:noFill/>
                </a:ln>
                <a:solidFill>
                  <a:schemeClr val="tx1"/>
                </a:solidFill>
                <a:effectLst/>
                <a:latin typeface="Courier New" pitchFamily="49" charset="0"/>
                <a:ea typeface="Calibri" pitchFamily="34" charset="0"/>
                <a:cs typeface="Courier New" pitchFamily="49" charset="0"/>
              </a:rPr>
              <a:t>young</a:t>
            </a:r>
            <a:r>
              <a:rPr kumimoji="0" lang="es-NI" sz="1400" i="0" u="none" strike="noStrike" cap="none" normalizeH="0" dirty="0">
                <a:ln>
                  <a:noFill/>
                </a:ln>
                <a:solidFill>
                  <a:schemeClr val="tx1"/>
                </a:solidFill>
                <a:effectLst/>
                <a:latin typeface="Courier New" pitchFamily="49" charset="0"/>
                <a:ea typeface="Calibri" pitchFamily="34" charset="0"/>
                <a:cs typeface="Courier New" pitchFamily="49" charset="0"/>
              </a:rPr>
              <a:t> </a:t>
            </a:r>
            <a:r>
              <a:rPr kumimoji="0" lang="es-NI" sz="1400" i="0" u="none" strike="noStrike" cap="none" normalizeH="0" dirty="0" err="1">
                <a:ln>
                  <a:noFill/>
                </a:ln>
                <a:solidFill>
                  <a:schemeClr val="tx1"/>
                </a:solidFill>
                <a:effectLst/>
                <a:latin typeface="Courier New" pitchFamily="49" charset="0"/>
                <a:ea typeface="Calibri" pitchFamily="34" charset="0"/>
                <a:cs typeface="Courier New" pitchFamily="49" charset="0"/>
              </a:rPr>
              <a:t>people</a:t>
            </a:r>
            <a:r>
              <a:rPr kumimoji="0" lang="es-NI" sz="1400" i="0" u="none" strike="noStrike" cap="none" normalizeH="0" baseline="0" dirty="0">
                <a:ln>
                  <a:noFill/>
                </a:ln>
                <a:solidFill>
                  <a:schemeClr val="tx1"/>
                </a:solidFill>
                <a:effectLst/>
                <a:latin typeface="Courier New" pitchFamily="49" charset="0"/>
                <a:ea typeface="Calibri" pitchFamily="34" charset="0"/>
                <a:cs typeface="Courier New" pitchFamily="49" charset="0"/>
              </a:rPr>
              <a:t>.</a:t>
            </a:r>
            <a:endParaRPr lang="en-US" sz="1200" dirty="0">
              <a:latin typeface="Calibri" pitchFamily="34" charset="0"/>
              <a:ea typeface="Calibri" pitchFamily="34" charset="0"/>
              <a:cs typeface="Times New Roman" pitchFamily="18" charset="0"/>
            </a:endParaRPr>
          </a:p>
          <a:p>
            <a:pPr lvl="1" eaLnBrk="0" fontAlgn="base" hangingPunct="0">
              <a:spcBef>
                <a:spcPct val="0"/>
              </a:spcBef>
              <a:spcAft>
                <a:spcPct val="0"/>
              </a:spcAft>
            </a:pPr>
            <a:r>
              <a:rPr lang="en-US" sz="1400" dirty="0">
                <a:latin typeface="Courier New" pitchFamily="49" charset="0"/>
                <a:ea typeface="Calibri" pitchFamily="34" charset="0"/>
                <a:cs typeface="Courier New" pitchFamily="49" charset="0"/>
              </a:rPr>
              <a:t>In training ending in December 2020: 1,600 people.</a:t>
            </a:r>
          </a:p>
          <a:p>
            <a:pPr lvl="1" eaLnBrk="0" fontAlgn="base" hangingPunct="0">
              <a:spcBef>
                <a:spcPct val="0"/>
              </a:spcBef>
              <a:spcAft>
                <a:spcPct val="0"/>
              </a:spcAft>
            </a:pPr>
            <a:endParaRPr kumimoji="0" lang="es-NI" sz="1400" b="1"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1" u="sng" strike="noStrike" cap="none" normalizeH="0" baseline="0" dirty="0">
                <a:ln>
                  <a:noFill/>
                </a:ln>
                <a:solidFill>
                  <a:schemeClr val="tx1"/>
                </a:solidFill>
                <a:effectLst/>
                <a:latin typeface="Courier New" pitchFamily="49" charset="0"/>
                <a:ea typeface="Calibri" pitchFamily="34" charset="0"/>
                <a:cs typeface="Courier New" pitchFamily="49" charset="0"/>
              </a:rPr>
              <a:t>SOFT SKILLS:</a:t>
            </a:r>
          </a:p>
          <a:p>
            <a:pPr lvl="1" eaLnBrk="0" fontAlgn="base" hangingPunct="0">
              <a:spcBef>
                <a:spcPct val="0"/>
              </a:spcBef>
              <a:spcAft>
                <a:spcPct val="0"/>
              </a:spcAft>
            </a:pPr>
            <a:r>
              <a:rPr kumimoji="0" lang="es-NI" sz="1000" b="1" i="0" u="none" strike="noStrike" cap="none" normalizeH="0" dirty="0">
                <a:ln>
                  <a:noFill/>
                </a:ln>
                <a:solidFill>
                  <a:schemeClr val="tx1"/>
                </a:solidFill>
                <a:effectLst/>
                <a:latin typeface="Arial" pitchFamily="34" charset="0"/>
                <a:ea typeface="Calibri" pitchFamily="34" charset="0"/>
                <a:cs typeface="Arial" pitchFamily="34" charset="0"/>
              </a:rPr>
              <a:t> </a:t>
            </a:r>
            <a:r>
              <a:rPr lang="es-NI" sz="1400" b="1" dirty="0" err="1">
                <a:latin typeface="Courier New" pitchFamily="49" charset="0"/>
                <a:ea typeface="Calibri" pitchFamily="34" charset="0"/>
                <a:cs typeface="Courier New" pitchFamily="49" charset="0"/>
              </a:rPr>
              <a:t>Trained</a:t>
            </a:r>
            <a:r>
              <a:rPr kumimoji="0" lang="es-NI" sz="1400" b="1" i="0" u="none" strike="noStrike" cap="none" normalizeH="0" baseline="0" dirty="0">
                <a:ln>
                  <a:noFill/>
                </a:ln>
                <a:solidFill>
                  <a:schemeClr val="tx1"/>
                </a:solidFill>
                <a:effectLst/>
                <a:latin typeface="Courier New" pitchFamily="49" charset="0"/>
                <a:ea typeface="Calibri" pitchFamily="34" charset="0"/>
                <a:cs typeface="Courier New" pitchFamily="49" charset="0"/>
              </a:rPr>
              <a:t>: </a:t>
            </a:r>
            <a:r>
              <a:rPr kumimoji="0" lang="es-NI" sz="1400" i="0" u="none" strike="noStrike" cap="none" normalizeH="0" baseline="0" dirty="0">
                <a:ln>
                  <a:noFill/>
                </a:ln>
                <a:solidFill>
                  <a:schemeClr val="tx1"/>
                </a:solidFill>
                <a:effectLst/>
                <a:latin typeface="Courier New" pitchFamily="49" charset="0"/>
                <a:ea typeface="Calibri" pitchFamily="34" charset="0"/>
                <a:cs typeface="Courier New" pitchFamily="49" charset="0"/>
              </a:rPr>
              <a:t>1,710 </a:t>
            </a:r>
            <a:r>
              <a:rPr lang="es-NI" sz="1400" dirty="0" err="1">
                <a:latin typeface="Courier New" pitchFamily="49" charset="0"/>
                <a:ea typeface="Calibri" pitchFamily="34" charset="0"/>
                <a:cs typeface="Courier New" pitchFamily="49" charset="0"/>
              </a:rPr>
              <a:t>young</a:t>
            </a:r>
            <a:r>
              <a:rPr lang="es-NI" sz="1400" dirty="0">
                <a:latin typeface="Courier New" pitchFamily="49" charset="0"/>
                <a:ea typeface="Calibri" pitchFamily="34" charset="0"/>
                <a:cs typeface="Courier New" pitchFamily="49" charset="0"/>
              </a:rPr>
              <a:t> </a:t>
            </a:r>
            <a:r>
              <a:rPr lang="es-NI" sz="1400" dirty="0" err="1">
                <a:latin typeface="Courier New" pitchFamily="49" charset="0"/>
                <a:ea typeface="Calibri" pitchFamily="34" charset="0"/>
                <a:cs typeface="Courier New" pitchFamily="49" charset="0"/>
              </a:rPr>
              <a:t>people</a:t>
            </a:r>
            <a:r>
              <a:rPr lang="es-NI" sz="1400" dirty="0">
                <a:latin typeface="Courier New" pitchFamily="49" charset="0"/>
                <a:ea typeface="Calibri" pitchFamily="34" charset="0"/>
                <a:cs typeface="Courier New" pitchFamily="49" charset="0"/>
              </a:rPr>
              <a:t>.</a:t>
            </a:r>
            <a:endParaRPr lang="en-US" sz="1200" dirty="0">
              <a:latin typeface="Calibri" pitchFamily="34" charset="0"/>
              <a:ea typeface="Calibri" pitchFamily="34"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endParaRPr kumimoji="0" lang="es-NI" sz="10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lvl="1" eaLnBrk="0" fontAlgn="base" hangingPunct="0">
              <a:spcBef>
                <a:spcPct val="0"/>
              </a:spcBef>
              <a:spcAft>
                <a:spcPct val="0"/>
              </a:spcAft>
            </a:pPr>
            <a:r>
              <a:rPr lang="es-NI" sz="1400" b="1" i="1" u="sng" dirty="0">
                <a:latin typeface="Courier New" pitchFamily="49" charset="0"/>
                <a:ea typeface="Calibri" pitchFamily="34" charset="0"/>
                <a:cs typeface="Courier New" pitchFamily="49" charset="0"/>
              </a:rPr>
              <a:t>TECHNICAL CERTIFICATIONS:</a:t>
            </a:r>
          </a:p>
          <a:p>
            <a:pPr lvl="1" eaLnBrk="0" fontAlgn="base" hangingPunct="0">
              <a:spcBef>
                <a:spcPct val="0"/>
              </a:spcBef>
              <a:spcAft>
                <a:spcPct val="0"/>
              </a:spcAft>
            </a:pPr>
            <a:r>
              <a:rPr kumimoji="0" lang="es-NI" sz="1400" b="1" i="0" u="none" strike="noStrike" cap="none" normalizeH="0" baseline="0" dirty="0" err="1">
                <a:ln>
                  <a:noFill/>
                </a:ln>
                <a:solidFill>
                  <a:schemeClr val="tx1"/>
                </a:solidFill>
                <a:effectLst/>
                <a:latin typeface="Courier New" pitchFamily="49" charset="0"/>
                <a:ea typeface="Calibri" pitchFamily="34" charset="0"/>
                <a:cs typeface="Courier New" pitchFamily="49" charset="0"/>
              </a:rPr>
              <a:t>Trained</a:t>
            </a:r>
            <a:r>
              <a:rPr kumimoji="0" lang="es-NI" sz="1400" b="1" i="0" u="none" strike="noStrike" cap="none" normalizeH="0" baseline="0" dirty="0">
                <a:ln>
                  <a:noFill/>
                </a:ln>
                <a:solidFill>
                  <a:schemeClr val="tx1"/>
                </a:solidFill>
                <a:effectLst/>
                <a:latin typeface="Courier New" pitchFamily="49" charset="0"/>
                <a:ea typeface="Calibri" pitchFamily="34" charset="0"/>
                <a:cs typeface="Courier New" pitchFamily="49" charset="0"/>
              </a:rPr>
              <a:t>: </a:t>
            </a:r>
            <a:r>
              <a:rPr kumimoji="0" lang="es-NI" sz="1400" i="0" u="none" strike="noStrike" cap="none" normalizeH="0" baseline="0" dirty="0">
                <a:ln>
                  <a:noFill/>
                </a:ln>
                <a:solidFill>
                  <a:schemeClr val="tx1"/>
                </a:solidFill>
                <a:effectLst/>
                <a:latin typeface="Courier New" pitchFamily="49" charset="0"/>
                <a:ea typeface="Calibri" pitchFamily="34" charset="0"/>
                <a:cs typeface="Courier New" pitchFamily="49" charset="0"/>
              </a:rPr>
              <a:t>270 </a:t>
            </a:r>
            <a:r>
              <a:rPr lang="es-NI" sz="1400" dirty="0" err="1">
                <a:latin typeface="Courier New" pitchFamily="49" charset="0"/>
                <a:ea typeface="Calibri" pitchFamily="34" charset="0"/>
                <a:cs typeface="Courier New" pitchFamily="49" charset="0"/>
              </a:rPr>
              <a:t>young</a:t>
            </a:r>
            <a:r>
              <a:rPr lang="es-NI" sz="1400" dirty="0">
                <a:latin typeface="Courier New" pitchFamily="49" charset="0"/>
                <a:ea typeface="Calibri" pitchFamily="34" charset="0"/>
                <a:cs typeface="Courier New" pitchFamily="49" charset="0"/>
              </a:rPr>
              <a:t> </a:t>
            </a:r>
            <a:r>
              <a:rPr lang="es-NI" sz="1400" dirty="0" err="1">
                <a:latin typeface="Courier New" pitchFamily="49" charset="0"/>
                <a:ea typeface="Calibri" pitchFamily="34" charset="0"/>
                <a:cs typeface="Courier New" pitchFamily="49" charset="0"/>
              </a:rPr>
              <a:t>people</a:t>
            </a:r>
            <a:r>
              <a:rPr lang="es-NI" sz="1400" dirty="0">
                <a:latin typeface="Courier New" pitchFamily="49" charset="0"/>
                <a:ea typeface="Calibri" pitchFamily="34" charset="0"/>
                <a:cs typeface="Courier New" pitchFamily="49" charset="0"/>
              </a:rPr>
              <a:t>.</a:t>
            </a:r>
            <a:endParaRPr lang="en-US" sz="1200" dirty="0">
              <a:latin typeface="Calibri" pitchFamily="34" charset="0"/>
              <a:ea typeface="Calibri" pitchFamily="34" charset="0"/>
              <a:cs typeface="Times New Roman" pitchFamily="18" charset="0"/>
            </a:endParaRPr>
          </a:p>
          <a:p>
            <a:pPr lvl="1" eaLnBrk="0" fontAlgn="base" hangingPunct="0">
              <a:spcBef>
                <a:spcPct val="0"/>
              </a:spcBef>
              <a:spcAft>
                <a:spcPct val="0"/>
              </a:spcAft>
            </a:pPr>
            <a:r>
              <a:rPr lang="en-US" sz="1400" dirty="0">
                <a:latin typeface="Courier New" pitchFamily="49" charset="0"/>
                <a:ea typeface="Calibri" pitchFamily="34" charset="0"/>
                <a:cs typeface="Courier New" pitchFamily="49" charset="0"/>
              </a:rPr>
              <a:t>In training ending in December 2020: 780 young people.</a:t>
            </a:r>
          </a:p>
        </p:txBody>
      </p:sp>
      <p:sp>
        <p:nvSpPr>
          <p:cNvPr id="8" name="Rectangle 1"/>
          <p:cNvSpPr>
            <a:spLocks noChangeArrowheads="1"/>
          </p:cNvSpPr>
          <p:nvPr/>
        </p:nvSpPr>
        <p:spPr bwMode="auto">
          <a:xfrm>
            <a:off x="344269" y="2135908"/>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ACCESS - Empowerment of Information and Communication Technologies</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pic>
        <p:nvPicPr>
          <p:cNvPr id="8193" name="Picture 1" descr="C:\Users\Administrador\Downloads\WhatsApp Image 2020-08-02 at 12.50.59 PM.jpeg"/>
          <p:cNvPicPr>
            <a:picLocks noChangeAspect="1" noChangeArrowheads="1"/>
          </p:cNvPicPr>
          <p:nvPr/>
        </p:nvPicPr>
        <p:blipFill>
          <a:blip r:embed="rId4" cstate="print"/>
          <a:srcRect/>
          <a:stretch>
            <a:fillRect/>
          </a:stretch>
        </p:blipFill>
        <p:spPr bwMode="auto">
          <a:xfrm>
            <a:off x="6155140" y="3007626"/>
            <a:ext cx="3477904" cy="2608428"/>
          </a:xfrm>
          <a:prstGeom prst="rect">
            <a:avLst/>
          </a:prstGeom>
          <a:noFill/>
        </p:spPr>
      </p:pic>
      <p:sp>
        <p:nvSpPr>
          <p:cNvPr id="9" name="8 Rectángulo"/>
          <p:cNvSpPr/>
          <p:nvPr/>
        </p:nvSpPr>
        <p:spPr>
          <a:xfrm>
            <a:off x="333802" y="6037449"/>
            <a:ext cx="8359822" cy="523220"/>
          </a:xfrm>
          <a:prstGeom prst="rect">
            <a:avLst/>
          </a:prstGeom>
        </p:spPr>
        <p:txBody>
          <a:bodyPr wrap="square">
            <a:spAutoFit/>
          </a:bodyPr>
          <a:lstStyle/>
          <a:p>
            <a:pPr lvl="0" eaLnBrk="0" fontAlgn="base" hangingPunct="0">
              <a:spcBef>
                <a:spcPct val="0"/>
              </a:spcBef>
              <a:spcAft>
                <a:spcPct val="0"/>
              </a:spcAft>
            </a:pPr>
            <a:endParaRPr lang="es-NI" sz="1400" dirty="0">
              <a:latin typeface="Courier New" pitchFamily="49" charset="0"/>
              <a:ea typeface="Calibri" pitchFamily="34" charset="0"/>
              <a:cs typeface="Courier New" pitchFamily="49" charset="0"/>
            </a:endParaRPr>
          </a:p>
          <a:p>
            <a:pPr lvl="0" eaLnBrk="0" fontAlgn="base" hangingPunct="0">
              <a:spcBef>
                <a:spcPct val="0"/>
              </a:spcBef>
              <a:spcAft>
                <a:spcPct val="0"/>
              </a:spcAft>
            </a:pPr>
            <a:r>
              <a:rPr lang="en-US" sz="1400" dirty="0">
                <a:latin typeface="Courier New" pitchFamily="49" charset="0"/>
                <a:ea typeface="Calibri" pitchFamily="34" charset="0"/>
                <a:cs typeface="Courier New" pitchFamily="49" charset="0"/>
              </a:rPr>
              <a:t>For an execution of 81.8% of the indicator of training 5,000 young people.</a:t>
            </a:r>
            <a:endParaRPr lang="es-NI" sz="2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58363" y="3147366"/>
            <a:ext cx="578312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dirty="0">
                <a:latin typeface="Courier New" pitchFamily="49" charset="0"/>
                <a:ea typeface="Calibri" pitchFamily="34" charset="0"/>
                <a:cs typeface="Courier New" pitchFamily="49" charset="0"/>
              </a:rPr>
              <a:t>INNOVATION CENTER FACILITIES:</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The fundamental objective of the Innovation Centers is to create a physical space with technological equipment, furniture and technical assistance, which serves the population as an instrument to incentivize and promote innovation through the use of information technologies, to generate innovative solutions to daily problems in matters of productivity, health and education</a:t>
            </a:r>
            <a:r>
              <a:rPr lang="es-ES" sz="1600" dirty="0">
                <a:latin typeface="Courier New" pitchFamily="49" charset="0"/>
                <a:ea typeface="Calibri" pitchFamily="34" charset="0"/>
                <a:cs typeface="Courier New" pitchFamily="49" charset="0"/>
              </a:rPr>
              <a:t>.</a:t>
            </a:r>
            <a:endParaRPr kumimoji="0" lang="es-ES" sz="2400" b="0" i="0" u="none" strike="noStrike" cap="none" normalizeH="0" baseline="0" dirty="0">
              <a:ln>
                <a:noFill/>
              </a:ln>
              <a:solidFill>
                <a:schemeClr val="tx1"/>
              </a:solidFill>
              <a:effectLst/>
              <a:latin typeface="Arial" pitchFamily="34" charset="0"/>
              <a:cs typeface="Arial" pitchFamily="34" charset="0"/>
            </a:endParaRP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sp>
        <p:nvSpPr>
          <p:cNvPr id="6" name="Rectangle 1"/>
          <p:cNvSpPr>
            <a:spLocks noChangeArrowheads="1"/>
          </p:cNvSpPr>
          <p:nvPr/>
        </p:nvSpPr>
        <p:spPr bwMode="auto">
          <a:xfrm>
            <a:off x="344269" y="2135908"/>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ACCESS - Empowerment of Information and Communication Technologies</a:t>
            </a:r>
            <a:endParaRPr lang="es-NI" sz="2400" b="1" dirty="0">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pic>
        <p:nvPicPr>
          <p:cNvPr id="7170" name="Picture 2" descr="Inauguran centro de innovación en Bilwi"/>
          <p:cNvPicPr>
            <a:picLocks noChangeAspect="1" noChangeArrowheads="1"/>
          </p:cNvPicPr>
          <p:nvPr/>
        </p:nvPicPr>
        <p:blipFill>
          <a:blip r:embed="rId4" cstate="print"/>
          <a:srcRect/>
          <a:stretch>
            <a:fillRect/>
          </a:stretch>
        </p:blipFill>
        <p:spPr bwMode="auto">
          <a:xfrm>
            <a:off x="6428095" y="3194605"/>
            <a:ext cx="3239401" cy="2429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83327" y="1465105"/>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5" name="Imagen 1"/>
          <p:cNvPicPr>
            <a:picLocks noChangeAspect="1"/>
          </p:cNvPicPr>
          <p:nvPr/>
        </p:nvPicPr>
        <p:blipFill>
          <a:blip r:embed="rId3" cstate="print"/>
          <a:stretch>
            <a:fillRect/>
          </a:stretch>
        </p:blipFill>
        <p:spPr>
          <a:xfrm>
            <a:off x="1369083" y="319986"/>
            <a:ext cx="7080124" cy="1019048"/>
          </a:xfrm>
          <a:prstGeom prst="rect">
            <a:avLst/>
          </a:prstGeom>
        </p:spPr>
      </p:pic>
      <p:pic>
        <p:nvPicPr>
          <p:cNvPr id="6"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2900149613"/>
              </p:ext>
            </p:extLst>
          </p:nvPr>
        </p:nvGraphicFramePr>
        <p:xfrm>
          <a:off x="6166439" y="2307225"/>
          <a:ext cx="2820807" cy="3680460"/>
        </p:xfrm>
        <a:graphic>
          <a:graphicData uri="http://schemas.openxmlformats.org/drawingml/2006/table">
            <a:tbl>
              <a:tblPr>
                <a:tableStyleId>{3C2FFA5D-87B4-456A-9821-1D502468CF0F}</a:tableStyleId>
              </a:tblPr>
              <a:tblGrid>
                <a:gridCol w="1211080">
                  <a:extLst>
                    <a:ext uri="{9D8B030D-6E8A-4147-A177-3AD203B41FA5}">
                      <a16:colId xmlns:a16="http://schemas.microsoft.com/office/drawing/2014/main" xmlns="" val="20000"/>
                    </a:ext>
                  </a:extLst>
                </a:gridCol>
                <a:gridCol w="1609727">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en-US" sz="1400" b="1" dirty="0">
                          <a:latin typeface="Courier New" pitchFamily="49" charset="0"/>
                          <a:cs typeface="Courier New" pitchFamily="49" charset="0"/>
                        </a:rPr>
                        <a:t>YEAR</a:t>
                      </a:r>
                      <a:endParaRPr lang="es-NI" sz="1100" b="1" dirty="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s-NI" sz="1400" b="1" dirty="0" err="1">
                          <a:latin typeface="Courier New" pitchFamily="49" charset="0"/>
                          <a:cs typeface="Courier New" pitchFamily="49" charset="0"/>
                        </a:rPr>
                        <a:t>Investment</a:t>
                      </a:r>
                      <a:r>
                        <a:rPr lang="es-NI" sz="1400" b="1" baseline="0" dirty="0">
                          <a:latin typeface="Courier New" pitchFamily="49" charset="0"/>
                          <a:cs typeface="Courier New" pitchFamily="49" charset="0"/>
                        </a:rPr>
                        <a:t> in </a:t>
                      </a:r>
                      <a:r>
                        <a:rPr lang="es-NI" sz="1400" b="1" baseline="0" dirty="0" err="1">
                          <a:latin typeface="Courier New" pitchFamily="49" charset="0"/>
                          <a:cs typeface="Courier New" pitchFamily="49" charset="0"/>
                        </a:rPr>
                        <a:t>Dollars</a:t>
                      </a:r>
                      <a:endParaRPr lang="es-NI" sz="1100" b="1"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0"/>
                  </a:ext>
                </a:extLst>
              </a:tr>
              <a:tr h="184150">
                <a:tc>
                  <a:txBody>
                    <a:bodyPr/>
                    <a:lstStyle/>
                    <a:p>
                      <a:pPr algn="ctr">
                        <a:lnSpc>
                          <a:spcPct val="115000"/>
                        </a:lnSpc>
                        <a:spcAft>
                          <a:spcPts val="0"/>
                        </a:spcAft>
                      </a:pPr>
                      <a:r>
                        <a:rPr lang="en-US" sz="1400" dirty="0">
                          <a:latin typeface="Courier New" pitchFamily="49" charset="0"/>
                          <a:cs typeface="Courier New" pitchFamily="49" charset="0"/>
                        </a:rPr>
                        <a:t>2007</a:t>
                      </a:r>
                      <a:endParaRPr lang="es-NI" sz="1100" dirty="0">
                        <a:latin typeface="Courier New" pitchFamily="49" charset="0"/>
                        <a:ea typeface="Calibri"/>
                        <a:cs typeface="Courier New" pitchFamily="49" charset="0"/>
                      </a:endParaRPr>
                    </a:p>
                  </a:txBody>
                  <a:tcPr marL="68580" marR="68580" marT="0" marB="0" anchor="ctr"/>
                </a:tc>
                <a:tc>
                  <a:txBody>
                    <a:bodyPr/>
                    <a:lstStyle/>
                    <a:p>
                      <a:pPr>
                        <a:lnSpc>
                          <a:spcPct val="115000"/>
                        </a:lnSpc>
                      </a:pPr>
                      <a:endParaRPr lang="es-NI" sz="1100">
                        <a:latin typeface="Courier New" pitchFamily="49" charset="0"/>
                        <a:ea typeface="Times New Roman"/>
                        <a:cs typeface="Courier New" pitchFamily="49" charset="0"/>
                      </a:endParaRPr>
                    </a:p>
                  </a:txBody>
                  <a:tcPr marL="68580" marR="68580" marT="0" marB="0" anchor="ctr"/>
                </a:tc>
                <a:extLst>
                  <a:ext uri="{0D108BD9-81ED-4DB2-BD59-A6C34878D82A}">
                    <a16:rowId xmlns:a16="http://schemas.microsoft.com/office/drawing/2014/main" xmlns="" val="10001"/>
                  </a:ext>
                </a:extLst>
              </a:tr>
              <a:tr h="184150">
                <a:tc>
                  <a:txBody>
                    <a:bodyPr/>
                    <a:lstStyle/>
                    <a:p>
                      <a:pPr algn="ctr">
                        <a:lnSpc>
                          <a:spcPct val="115000"/>
                        </a:lnSpc>
                        <a:spcAft>
                          <a:spcPts val="0"/>
                        </a:spcAft>
                      </a:pPr>
                      <a:r>
                        <a:rPr lang="en-US" sz="1400" dirty="0">
                          <a:latin typeface="Courier New" pitchFamily="49" charset="0"/>
                          <a:cs typeface="Courier New" pitchFamily="49" charset="0"/>
                        </a:rPr>
                        <a:t>2008</a:t>
                      </a:r>
                      <a:endParaRPr lang="es-NI" sz="1100" dirty="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$160,000,000</a:t>
                      </a:r>
                      <a:endParaRPr lang="es-NI" sz="110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2"/>
                  </a:ext>
                </a:extLst>
              </a:tr>
              <a:tr h="184150">
                <a:tc>
                  <a:txBody>
                    <a:bodyPr/>
                    <a:lstStyle/>
                    <a:p>
                      <a:pPr algn="ctr">
                        <a:lnSpc>
                          <a:spcPct val="115000"/>
                        </a:lnSpc>
                        <a:spcAft>
                          <a:spcPts val="0"/>
                        </a:spcAft>
                      </a:pPr>
                      <a:r>
                        <a:rPr lang="en-US" sz="1400">
                          <a:latin typeface="Courier New" pitchFamily="49" charset="0"/>
                          <a:cs typeface="Courier New" pitchFamily="49" charset="0"/>
                        </a:rPr>
                        <a:t>2009</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$178,000,000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3"/>
                  </a:ext>
                </a:extLst>
              </a:tr>
              <a:tr h="184150">
                <a:tc>
                  <a:txBody>
                    <a:bodyPr/>
                    <a:lstStyle/>
                    <a:p>
                      <a:pPr algn="ctr">
                        <a:lnSpc>
                          <a:spcPct val="115000"/>
                        </a:lnSpc>
                        <a:spcAft>
                          <a:spcPts val="0"/>
                        </a:spcAft>
                      </a:pPr>
                      <a:r>
                        <a:rPr lang="en-US" sz="1400">
                          <a:latin typeface="Courier New" pitchFamily="49" charset="0"/>
                          <a:cs typeface="Courier New" pitchFamily="49" charset="0"/>
                        </a:rPr>
                        <a:t>2010</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$99,000,000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4"/>
                  </a:ext>
                </a:extLst>
              </a:tr>
              <a:tr h="184150">
                <a:tc>
                  <a:txBody>
                    <a:bodyPr/>
                    <a:lstStyle/>
                    <a:p>
                      <a:pPr algn="ctr">
                        <a:lnSpc>
                          <a:spcPct val="115000"/>
                        </a:lnSpc>
                        <a:spcAft>
                          <a:spcPts val="0"/>
                        </a:spcAft>
                      </a:pPr>
                      <a:r>
                        <a:rPr lang="en-US" sz="1400">
                          <a:latin typeface="Courier New" pitchFamily="49" charset="0"/>
                          <a:cs typeface="Courier New" pitchFamily="49" charset="0"/>
                        </a:rPr>
                        <a:t>2011</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$121,000,000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5"/>
                  </a:ext>
                </a:extLst>
              </a:tr>
              <a:tr h="184150">
                <a:tc>
                  <a:txBody>
                    <a:bodyPr/>
                    <a:lstStyle/>
                    <a:p>
                      <a:pPr algn="ctr">
                        <a:lnSpc>
                          <a:spcPct val="115000"/>
                        </a:lnSpc>
                        <a:spcAft>
                          <a:spcPts val="0"/>
                        </a:spcAft>
                      </a:pPr>
                      <a:r>
                        <a:rPr lang="en-US" sz="1400">
                          <a:latin typeface="Courier New" pitchFamily="49" charset="0"/>
                          <a:cs typeface="Courier New" pitchFamily="49" charset="0"/>
                        </a:rPr>
                        <a:t>2012</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$117,000,000</a:t>
                      </a:r>
                      <a:endParaRPr lang="es-NI" sz="110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6"/>
                  </a:ext>
                </a:extLst>
              </a:tr>
              <a:tr h="184150">
                <a:tc>
                  <a:txBody>
                    <a:bodyPr/>
                    <a:lstStyle/>
                    <a:p>
                      <a:pPr algn="ctr">
                        <a:lnSpc>
                          <a:spcPct val="115000"/>
                        </a:lnSpc>
                        <a:spcAft>
                          <a:spcPts val="0"/>
                        </a:spcAft>
                      </a:pPr>
                      <a:r>
                        <a:rPr lang="en-US" sz="1400">
                          <a:latin typeface="Courier New" pitchFamily="49" charset="0"/>
                          <a:cs typeface="Courier New" pitchFamily="49" charset="0"/>
                        </a:rPr>
                        <a:t>2013</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$109,000,000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7"/>
                  </a:ext>
                </a:extLst>
              </a:tr>
              <a:tr h="184150">
                <a:tc>
                  <a:txBody>
                    <a:bodyPr/>
                    <a:lstStyle/>
                    <a:p>
                      <a:pPr algn="ctr">
                        <a:lnSpc>
                          <a:spcPct val="115000"/>
                        </a:lnSpc>
                        <a:spcAft>
                          <a:spcPts val="0"/>
                        </a:spcAft>
                      </a:pPr>
                      <a:r>
                        <a:rPr lang="en-US" sz="1400">
                          <a:latin typeface="Courier New" pitchFamily="49" charset="0"/>
                          <a:cs typeface="Courier New" pitchFamily="49" charset="0"/>
                        </a:rPr>
                        <a:t>2014</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$143,000,000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8"/>
                  </a:ext>
                </a:extLst>
              </a:tr>
              <a:tr h="184150">
                <a:tc>
                  <a:txBody>
                    <a:bodyPr/>
                    <a:lstStyle/>
                    <a:p>
                      <a:pPr algn="ctr">
                        <a:lnSpc>
                          <a:spcPct val="115000"/>
                        </a:lnSpc>
                        <a:spcAft>
                          <a:spcPts val="0"/>
                        </a:spcAft>
                      </a:pPr>
                      <a:r>
                        <a:rPr lang="en-US" sz="1400">
                          <a:latin typeface="Courier New" pitchFamily="49" charset="0"/>
                          <a:cs typeface="Courier New" pitchFamily="49" charset="0"/>
                        </a:rPr>
                        <a:t>2015</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$137,000,000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09"/>
                  </a:ext>
                </a:extLst>
              </a:tr>
              <a:tr h="184150">
                <a:tc>
                  <a:txBody>
                    <a:bodyPr/>
                    <a:lstStyle/>
                    <a:p>
                      <a:pPr algn="ctr">
                        <a:lnSpc>
                          <a:spcPct val="115000"/>
                        </a:lnSpc>
                        <a:spcAft>
                          <a:spcPts val="0"/>
                        </a:spcAft>
                      </a:pPr>
                      <a:r>
                        <a:rPr lang="en-US" sz="1400">
                          <a:latin typeface="Courier New" pitchFamily="49" charset="0"/>
                          <a:cs typeface="Courier New" pitchFamily="49" charset="0"/>
                        </a:rPr>
                        <a:t>2016</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$264,000,000</a:t>
                      </a:r>
                      <a:endParaRPr lang="es-NI" sz="110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10"/>
                  </a:ext>
                </a:extLst>
              </a:tr>
              <a:tr h="184150">
                <a:tc>
                  <a:txBody>
                    <a:bodyPr/>
                    <a:lstStyle/>
                    <a:p>
                      <a:pPr algn="ctr">
                        <a:lnSpc>
                          <a:spcPct val="115000"/>
                        </a:lnSpc>
                        <a:spcAft>
                          <a:spcPts val="0"/>
                        </a:spcAft>
                      </a:pPr>
                      <a:r>
                        <a:rPr lang="en-US" sz="1400">
                          <a:latin typeface="Courier New" pitchFamily="49" charset="0"/>
                          <a:cs typeface="Courier New" pitchFamily="49" charset="0"/>
                        </a:rPr>
                        <a:t>2017</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$121,000,000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11"/>
                  </a:ext>
                </a:extLst>
              </a:tr>
              <a:tr h="184150">
                <a:tc>
                  <a:txBody>
                    <a:bodyPr/>
                    <a:lstStyle/>
                    <a:p>
                      <a:pPr algn="ctr">
                        <a:lnSpc>
                          <a:spcPct val="115000"/>
                        </a:lnSpc>
                        <a:spcAft>
                          <a:spcPts val="0"/>
                        </a:spcAft>
                      </a:pPr>
                      <a:r>
                        <a:rPr lang="en-US" sz="1400">
                          <a:latin typeface="Courier New" pitchFamily="49" charset="0"/>
                          <a:cs typeface="Courier New" pitchFamily="49" charset="0"/>
                        </a:rPr>
                        <a:t>2018</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$145,000,000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12"/>
                  </a:ext>
                </a:extLst>
              </a:tr>
              <a:tr h="190500">
                <a:tc>
                  <a:txBody>
                    <a:bodyPr/>
                    <a:lstStyle/>
                    <a:p>
                      <a:pPr algn="ctr">
                        <a:lnSpc>
                          <a:spcPct val="115000"/>
                        </a:lnSpc>
                        <a:spcAft>
                          <a:spcPts val="0"/>
                        </a:spcAft>
                      </a:pPr>
                      <a:r>
                        <a:rPr lang="en-US" sz="1400">
                          <a:latin typeface="Courier New" pitchFamily="49" charset="0"/>
                          <a:cs typeface="Courier New" pitchFamily="49" charset="0"/>
                        </a:rPr>
                        <a:t>2019</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$150,000,000</a:t>
                      </a:r>
                      <a:endParaRPr lang="es-NI" sz="1100" dirty="0">
                        <a:latin typeface="Courier New" pitchFamily="49" charset="0"/>
                        <a:ea typeface="Calibri"/>
                        <a:cs typeface="Courier New" pitchFamily="49" charset="0"/>
                      </a:endParaRPr>
                    </a:p>
                  </a:txBody>
                  <a:tcPr marL="68580" marR="68580" marT="0" marB="0" anchor="ctr"/>
                </a:tc>
                <a:extLst>
                  <a:ext uri="{0D108BD9-81ED-4DB2-BD59-A6C34878D82A}">
                    <a16:rowId xmlns:a16="http://schemas.microsoft.com/office/drawing/2014/main" xmlns="" val="10013"/>
                  </a:ext>
                </a:extLst>
              </a:tr>
            </a:tbl>
          </a:graphicData>
        </a:graphic>
      </p:graphicFrame>
      <p:sp>
        <p:nvSpPr>
          <p:cNvPr id="64513" name="Rectangle 1"/>
          <p:cNvSpPr>
            <a:spLocks noChangeArrowheads="1"/>
          </p:cNvSpPr>
          <p:nvPr/>
        </p:nvSpPr>
        <p:spPr bwMode="auto">
          <a:xfrm>
            <a:off x="191729" y="2773973"/>
            <a:ext cx="563388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dirty="0">
                <a:latin typeface="Courier New" pitchFamily="49" charset="0"/>
                <a:ea typeface="Calibri" pitchFamily="34" charset="0"/>
                <a:cs typeface="Courier New" pitchFamily="49" charset="0"/>
              </a:rPr>
              <a:t>In the period from 2007 to 2020 we have obtained the highest growth in Telecommunications.</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Thanks to the Policies adopted by our good Government, we have promoted the development of telecommunications, guaranteeing an environment of trust in the sector and allowing companies to invest in continuing to create Telecommunications access for Nicaraguan families.</a:t>
            </a:r>
            <a:endParaRPr kumimoji="0" lang="es-NI" sz="2400" b="0" i="0" u="none" strike="noStrike" cap="none" normalizeH="0" baseline="0" dirty="0">
              <a:ln>
                <a:noFill/>
              </a:ln>
              <a:solidFill>
                <a:schemeClr val="tx1"/>
              </a:solidFill>
              <a:effectLst/>
              <a:latin typeface="Arial" pitchFamily="34" charset="0"/>
              <a:cs typeface="Arial" pitchFamily="34" charset="0"/>
            </a:endParaRPr>
          </a:p>
        </p:txBody>
      </p:sp>
      <p:sp>
        <p:nvSpPr>
          <p:cNvPr id="8" name="7 Rectángulo"/>
          <p:cNvSpPr/>
          <p:nvPr/>
        </p:nvSpPr>
        <p:spPr>
          <a:xfrm>
            <a:off x="6159121" y="6190228"/>
            <a:ext cx="2548151" cy="307777"/>
          </a:xfrm>
          <a:prstGeom prst="rect">
            <a:avLst/>
          </a:prstGeom>
        </p:spPr>
        <p:txBody>
          <a:bodyPr wrap="square">
            <a:spAutoFit/>
          </a:bodyPr>
          <a:lstStyle/>
          <a:p>
            <a:r>
              <a:rPr lang="es-NI" sz="1400" b="1" dirty="0">
                <a:latin typeface="Courier New" pitchFamily="49" charset="0"/>
                <a:cs typeface="Courier New" pitchFamily="49" charset="0"/>
              </a:rPr>
              <a:t>Total: $1,744,000.000</a:t>
            </a:r>
            <a:endParaRPr lang="es-NI" sz="1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2824" y="2983943"/>
            <a:ext cx="9027243" cy="3539430"/>
          </a:xfrm>
          <a:prstGeom prst="rect">
            <a:avLst/>
          </a:prstGeom>
        </p:spPr>
        <p:txBody>
          <a:bodyPr wrap="square">
            <a:spAutoFit/>
          </a:bodyPr>
          <a:lstStyle/>
          <a:p>
            <a:pPr lvl="0" algn="just" fontAlgn="base">
              <a:spcBef>
                <a:spcPct val="0"/>
              </a:spcBef>
              <a:spcAft>
                <a:spcPct val="0"/>
              </a:spcAft>
            </a:pPr>
            <a:r>
              <a:rPr lang="en-US" sz="1600" dirty="0">
                <a:latin typeface="Courier New" pitchFamily="49" charset="0"/>
                <a:ea typeface="Calibri" pitchFamily="34" charset="0"/>
                <a:cs typeface="Courier New" pitchFamily="49" charset="0"/>
              </a:rPr>
              <a:t>We have inaugurated 2 Innovation centers in </a:t>
            </a:r>
            <a:r>
              <a:rPr lang="en-US" sz="1600" dirty="0" err="1">
                <a:latin typeface="Courier New" pitchFamily="49" charset="0"/>
                <a:ea typeface="Calibri" pitchFamily="34" charset="0"/>
                <a:cs typeface="Courier New" pitchFamily="49" charset="0"/>
              </a:rPr>
              <a:t>Bilwi</a:t>
            </a:r>
            <a:r>
              <a:rPr lang="en-US" sz="1600" dirty="0">
                <a:latin typeface="Courier New" pitchFamily="49" charset="0"/>
                <a:ea typeface="Calibri" pitchFamily="34" charset="0"/>
                <a:cs typeface="Courier New" pitchFamily="49" charset="0"/>
              </a:rPr>
              <a:t> and </a:t>
            </a:r>
            <a:r>
              <a:rPr lang="en-US" sz="1600" dirty="0" err="1">
                <a:latin typeface="Courier New" pitchFamily="49" charset="0"/>
                <a:ea typeface="Calibri" pitchFamily="34" charset="0"/>
                <a:cs typeface="Courier New" pitchFamily="49" charset="0"/>
              </a:rPr>
              <a:t>Bluefields</a:t>
            </a:r>
            <a:r>
              <a:rPr lang="en-US" sz="1600" dirty="0">
                <a:latin typeface="Courier New" pitchFamily="49" charset="0"/>
                <a:ea typeface="Calibri" pitchFamily="34" charset="0"/>
                <a:cs typeface="Courier New" pitchFamily="49" charset="0"/>
              </a:rPr>
              <a:t>.</a:t>
            </a: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We contributed with furniture, technological equipment and connectivity, with an investment of: C$ 14,650,600.00 </a:t>
            </a:r>
            <a:r>
              <a:rPr lang="en-US" sz="1600" dirty="0" err="1">
                <a:latin typeface="Courier New" pitchFamily="49" charset="0"/>
                <a:ea typeface="Calibri" pitchFamily="34" charset="0"/>
                <a:cs typeface="Courier New" pitchFamily="49" charset="0"/>
              </a:rPr>
              <a:t>córdobas</a:t>
            </a:r>
            <a:r>
              <a:rPr lang="en-US" sz="1600" dirty="0">
                <a:latin typeface="Courier New" pitchFamily="49" charset="0"/>
                <a:ea typeface="Calibri" pitchFamily="34" charset="0"/>
                <a:cs typeface="Courier New" pitchFamily="49" charset="0"/>
              </a:rPr>
              <a:t> for the benefit of our young people.</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We are about to start the inaugurations of four additional innovation centers in:</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 </a:t>
            </a:r>
            <a:r>
              <a:rPr lang="en-US" sz="1600" dirty="0" err="1">
                <a:latin typeface="Courier New" pitchFamily="49" charset="0"/>
                <a:ea typeface="Calibri" pitchFamily="34" charset="0"/>
                <a:cs typeface="Courier New" pitchFamily="49" charset="0"/>
              </a:rPr>
              <a:t>Unan</a:t>
            </a:r>
            <a:r>
              <a:rPr lang="en-US" sz="1600" dirty="0">
                <a:latin typeface="Courier New" pitchFamily="49" charset="0"/>
                <a:ea typeface="Calibri" pitchFamily="34" charset="0"/>
                <a:cs typeface="Courier New" pitchFamily="49" charset="0"/>
              </a:rPr>
              <a:t> University - León: 3,000 young people benefited.</a:t>
            </a: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 BICU University of Bonanza: 1,200 young people benefited.</a:t>
            </a: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 URACCAN University of </a:t>
            </a:r>
            <a:r>
              <a:rPr lang="en-US" sz="1600" dirty="0" err="1">
                <a:latin typeface="Courier New" pitchFamily="49" charset="0"/>
                <a:ea typeface="Calibri" pitchFamily="34" charset="0"/>
                <a:cs typeface="Courier New" pitchFamily="49" charset="0"/>
              </a:rPr>
              <a:t>Siuna</a:t>
            </a:r>
            <a:r>
              <a:rPr lang="en-US" sz="1600" dirty="0">
                <a:latin typeface="Courier New" pitchFamily="49" charset="0"/>
                <a:ea typeface="Calibri" pitchFamily="34" charset="0"/>
                <a:cs typeface="Courier New" pitchFamily="49" charset="0"/>
              </a:rPr>
              <a:t>: 2,500 young people benefited.</a:t>
            </a: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 FAREM University of Estelí: 1,500 young people benefited.</a:t>
            </a:r>
          </a:p>
          <a:p>
            <a:pPr lvl="0" algn="just" fontAlgn="base">
              <a:spcBef>
                <a:spcPct val="0"/>
              </a:spcBef>
              <a:spcAft>
                <a:spcPct val="0"/>
              </a:spcAf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pPr>
            <a:r>
              <a:rPr lang="en-US" sz="1600" dirty="0">
                <a:latin typeface="Courier New" pitchFamily="49" charset="0"/>
                <a:ea typeface="Calibri" pitchFamily="34" charset="0"/>
                <a:cs typeface="Courier New" pitchFamily="49" charset="0"/>
              </a:rPr>
              <a:t>With an Investment of: C$ 8,100,000. </a:t>
            </a:r>
            <a:r>
              <a:rPr lang="en-US" sz="1600" dirty="0" err="1">
                <a:latin typeface="Courier New" pitchFamily="49" charset="0"/>
                <a:ea typeface="Calibri" pitchFamily="34" charset="0"/>
                <a:cs typeface="Courier New" pitchFamily="49" charset="0"/>
              </a:rPr>
              <a:t>córdobas</a:t>
            </a:r>
            <a:r>
              <a:rPr lang="en-US" sz="1600" dirty="0">
                <a:latin typeface="Courier New" pitchFamily="49" charset="0"/>
                <a:ea typeface="Calibri" pitchFamily="34" charset="0"/>
                <a:cs typeface="Courier New" pitchFamily="49" charset="0"/>
              </a:rPr>
              <a:t>.</a:t>
            </a:r>
            <a:endParaRPr lang="es-NI" sz="1600" dirty="0">
              <a:latin typeface="Courier New" pitchFamily="49" charset="0"/>
              <a:ea typeface="Calibri" pitchFamily="34" charset="0"/>
              <a:cs typeface="Courier New" pitchFamily="49" charset="0"/>
            </a:endParaRP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sp>
        <p:nvSpPr>
          <p:cNvPr id="6" name="Rectangle 1"/>
          <p:cNvSpPr>
            <a:spLocks noChangeArrowheads="1"/>
          </p:cNvSpPr>
          <p:nvPr/>
        </p:nvSpPr>
        <p:spPr bwMode="auto">
          <a:xfrm>
            <a:off x="344269" y="2135908"/>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Infrastructure Program for the Caribbean Region - CARCIP</a:t>
            </a:r>
          </a:p>
          <a:p>
            <a:pPr lvl="0" algn="just" fontAlgn="base">
              <a:spcBef>
                <a:spcPct val="0"/>
              </a:spcBef>
              <a:spcAft>
                <a:spcPct val="0"/>
              </a:spcAft>
            </a:pPr>
            <a:r>
              <a:rPr lang="en-US" sz="1600" b="1" dirty="0">
                <a:latin typeface="Courier New" pitchFamily="49" charset="0"/>
                <a:ea typeface="Calibri" pitchFamily="34" charset="0"/>
                <a:cs typeface="Courier New" pitchFamily="49" charset="0"/>
              </a:rPr>
              <a:t>ACCESS - Empowerment of Information and Communication Technologies</a:t>
            </a:r>
            <a:endParaRPr lang="es-NI" sz="2400" b="1" dirty="0">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cstate="print"/>
          <a:stretch>
            <a:fillRect/>
          </a:stretch>
        </p:blipFill>
        <p:spPr>
          <a:xfrm>
            <a:off x="1369083" y="216954"/>
            <a:ext cx="7080124" cy="1019048"/>
          </a:xfrm>
          <a:prstGeom prst="rect">
            <a:avLst/>
          </a:prstGeom>
        </p:spPr>
      </p:pic>
      <p:sp>
        <p:nvSpPr>
          <p:cNvPr id="6" name="5 Rectángulo"/>
          <p:cNvSpPr/>
          <p:nvPr/>
        </p:nvSpPr>
        <p:spPr>
          <a:xfrm>
            <a:off x="218364" y="2179796"/>
            <a:ext cx="5390866" cy="4016484"/>
          </a:xfrm>
          <a:prstGeom prst="rect">
            <a:avLst/>
          </a:prstGeom>
        </p:spPr>
        <p:txBody>
          <a:bodyPr wrap="square">
            <a:spAutoFit/>
          </a:bodyPr>
          <a:lstStyle/>
          <a:p>
            <a:pPr lvl="0" algn="just"/>
            <a:r>
              <a:rPr lang="en-US" sz="1500" b="1" dirty="0">
                <a:latin typeface="Courier New" pitchFamily="49" charset="0"/>
                <a:cs typeface="Courier New" pitchFamily="49" charset="0"/>
              </a:rPr>
              <a:t>CEABAD - CENTER FOR ADVANCED STUDIES OF BROADBAND</a:t>
            </a:r>
          </a:p>
          <a:p>
            <a:pPr lvl="0" algn="just"/>
            <a:endParaRPr lang="en-US" sz="1500" b="1" dirty="0">
              <a:latin typeface="Courier New" pitchFamily="49" charset="0"/>
              <a:cs typeface="Courier New" pitchFamily="49" charset="0"/>
            </a:endParaRPr>
          </a:p>
          <a:p>
            <a:pPr lvl="0" algn="just"/>
            <a:r>
              <a:rPr lang="en-US" sz="1500" b="1" dirty="0">
                <a:latin typeface="Courier New" pitchFamily="49" charset="0"/>
                <a:cs typeface="Courier New" pitchFamily="49" charset="0"/>
              </a:rPr>
              <a:t>Empowerment of Information and Communication Technologies.</a:t>
            </a:r>
          </a:p>
          <a:p>
            <a:pPr lvl="0" algn="just"/>
            <a:endParaRPr lang="en-US" sz="1500" b="1" dirty="0">
              <a:latin typeface="Courier New" pitchFamily="49" charset="0"/>
              <a:cs typeface="Courier New" pitchFamily="49" charset="0"/>
            </a:endParaRPr>
          </a:p>
          <a:p>
            <a:pPr lvl="0" algn="just"/>
            <a:r>
              <a:rPr lang="en-US" sz="1500" dirty="0">
                <a:latin typeface="Courier New" pitchFamily="49" charset="0"/>
                <a:cs typeface="Courier New" pitchFamily="49" charset="0"/>
              </a:rPr>
              <a:t>Actions:</a:t>
            </a:r>
          </a:p>
          <a:p>
            <a:pPr lvl="0" algn="just"/>
            <a:endParaRPr lang="en-US" sz="1500" dirty="0">
              <a:latin typeface="Courier New" pitchFamily="49" charset="0"/>
              <a:cs typeface="Courier New" pitchFamily="49" charset="0"/>
            </a:endParaRPr>
          </a:p>
          <a:p>
            <a:pPr lvl="0" algn="just"/>
            <a:r>
              <a:rPr lang="en-US" sz="1500" dirty="0">
                <a:latin typeface="Courier New" pitchFamily="49" charset="0"/>
                <a:cs typeface="Courier New" pitchFamily="49" charset="0"/>
              </a:rPr>
              <a:t>-Installation of the Center for Advanced Broadband Studies for Development (CEABAD) in conjunction with South Korea in 2014.</a:t>
            </a:r>
          </a:p>
          <a:p>
            <a:pPr lvl="0" algn="just"/>
            <a:endParaRPr lang="en-US" sz="1500" dirty="0">
              <a:latin typeface="Courier New" pitchFamily="49" charset="0"/>
              <a:cs typeface="Courier New" pitchFamily="49" charset="0"/>
            </a:endParaRPr>
          </a:p>
          <a:p>
            <a:pPr lvl="0" algn="just"/>
            <a:r>
              <a:rPr lang="en-US" sz="1500" dirty="0">
                <a:latin typeface="Courier New" pitchFamily="49" charset="0"/>
                <a:cs typeface="Courier New" pitchFamily="49" charset="0"/>
              </a:rPr>
              <a:t>This center has trained </a:t>
            </a:r>
            <a:r>
              <a:rPr lang="en-US" sz="1500" b="1" i="1" u="sng" dirty="0">
                <a:latin typeface="Courier New" pitchFamily="49" charset="0"/>
                <a:cs typeface="Courier New" pitchFamily="49" charset="0"/>
              </a:rPr>
              <a:t>1,556</a:t>
            </a:r>
            <a:r>
              <a:rPr lang="en-US" sz="1500" dirty="0">
                <a:latin typeface="Courier New" pitchFamily="49" charset="0"/>
                <a:cs typeface="Courier New" pitchFamily="49" charset="0"/>
              </a:rPr>
              <a:t> employees face-to-face and </a:t>
            </a:r>
            <a:r>
              <a:rPr lang="en-US" sz="1500" b="1" i="1" u="sng" dirty="0">
                <a:latin typeface="Courier New" pitchFamily="49" charset="0"/>
                <a:cs typeface="Courier New" pitchFamily="49" charset="0"/>
              </a:rPr>
              <a:t>1,408</a:t>
            </a:r>
            <a:r>
              <a:rPr lang="en-US" sz="1500" dirty="0">
                <a:latin typeface="Courier New" pitchFamily="49" charset="0"/>
                <a:cs typeface="Courier New" pitchFamily="49" charset="0"/>
              </a:rPr>
              <a:t> officials virtually on information technology issues and global trends in telecommunications.</a:t>
            </a:r>
            <a:endParaRPr lang="es-MX" sz="1500" dirty="0">
              <a:latin typeface="Courier New" pitchFamily="49" charset="0"/>
              <a:cs typeface="Courier New" pitchFamily="49" charset="0"/>
            </a:endParaRPr>
          </a:p>
          <a:p>
            <a:pPr marL="0" lvl="4" algn="just"/>
            <a:endParaRPr lang="es-ES" sz="1500" dirty="0">
              <a:latin typeface="Courier New" pitchFamily="49" charset="0"/>
              <a:cs typeface="Courier New" pitchFamily="49" charset="0"/>
            </a:endParaRPr>
          </a:p>
        </p:txBody>
      </p:sp>
      <p:sp>
        <p:nvSpPr>
          <p:cNvPr id="9" name="8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35841" name="Picture 1" descr="C:\Users\Administrador\Downloads\WhatsApp Image 2020-08-02 at 10.30.04 AM.jpeg"/>
          <p:cNvPicPr>
            <a:picLocks noChangeAspect="1" noChangeArrowheads="1"/>
          </p:cNvPicPr>
          <p:nvPr/>
        </p:nvPicPr>
        <p:blipFill>
          <a:blip r:embed="rId3" cstate="print"/>
          <a:srcRect/>
          <a:stretch>
            <a:fillRect/>
          </a:stretch>
        </p:blipFill>
        <p:spPr bwMode="auto">
          <a:xfrm>
            <a:off x="5677469" y="2670684"/>
            <a:ext cx="3941246" cy="346398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cstate="print"/>
          <a:stretch>
            <a:fillRect/>
          </a:stretch>
        </p:blipFill>
        <p:spPr>
          <a:xfrm>
            <a:off x="1436914" y="319986"/>
            <a:ext cx="6973104" cy="1019048"/>
          </a:xfrm>
          <a:prstGeom prst="rect">
            <a:avLst/>
          </a:prstGeom>
        </p:spPr>
      </p:pic>
      <p:pic>
        <p:nvPicPr>
          <p:cNvPr id="6"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sp>
        <p:nvSpPr>
          <p:cNvPr id="8" name="7 Rectángulo"/>
          <p:cNvSpPr/>
          <p:nvPr/>
        </p:nvSpPr>
        <p:spPr>
          <a:xfrm>
            <a:off x="696685" y="2219243"/>
            <a:ext cx="8519885" cy="3416320"/>
          </a:xfrm>
          <a:prstGeom prst="rect">
            <a:avLst/>
          </a:prstGeom>
        </p:spPr>
        <p:txBody>
          <a:bodyPr wrap="square">
            <a:spAutoFit/>
          </a:bodyPr>
          <a:lstStyle/>
          <a:p>
            <a:pPr algn="ctr"/>
            <a:r>
              <a:rPr lang="en-US" sz="2400" i="1" dirty="0">
                <a:latin typeface="Courier New" pitchFamily="49" charset="0"/>
                <a:cs typeface="Courier New" pitchFamily="49" charset="0"/>
              </a:rPr>
              <a:t>"The development of Information and Communication Technologies (ICT), particularly Broadband, contribute to the unity of Latin American and Caribbean </a:t>
            </a:r>
            <a:r>
              <a:rPr lang="en-US" sz="2400" i="1" dirty="0" smtClean="0">
                <a:latin typeface="Courier New" pitchFamily="49" charset="0"/>
                <a:cs typeface="Courier New" pitchFamily="49" charset="0"/>
              </a:rPr>
              <a:t>peoples."</a:t>
            </a:r>
            <a:endParaRPr lang="en-US" sz="2400" i="1" dirty="0">
              <a:latin typeface="Courier New" pitchFamily="49" charset="0"/>
              <a:cs typeface="Courier New" pitchFamily="49" charset="0"/>
            </a:endParaRPr>
          </a:p>
          <a:p>
            <a:pPr algn="ctr"/>
            <a:endParaRPr lang="es-NI" sz="2400" dirty="0">
              <a:latin typeface="Courier New" pitchFamily="49" charset="0"/>
              <a:cs typeface="Courier New" pitchFamily="49" charset="0"/>
            </a:endParaRPr>
          </a:p>
          <a:p>
            <a:pPr algn="ctr"/>
            <a:r>
              <a:rPr lang="es-NI" sz="2400" b="1" dirty="0">
                <a:latin typeface="Courier New" pitchFamily="49" charset="0"/>
                <a:cs typeface="Courier New" pitchFamily="49" charset="0"/>
              </a:rPr>
              <a:t>Comandante </a:t>
            </a:r>
            <a:r>
              <a:rPr lang="es-NI" sz="2400" b="1" dirty="0" err="1">
                <a:latin typeface="Courier New" pitchFamily="49" charset="0"/>
                <a:cs typeface="Courier New" pitchFamily="49" charset="0"/>
              </a:rPr>
              <a:t>President</a:t>
            </a:r>
            <a:r>
              <a:rPr lang="es-NI" sz="2400" b="1" dirty="0">
                <a:latin typeface="Courier New" pitchFamily="49" charset="0"/>
                <a:cs typeface="Courier New" pitchFamily="49" charset="0"/>
              </a:rPr>
              <a:t> Daniel Ortega Saavedra</a:t>
            </a:r>
          </a:p>
          <a:p>
            <a:pPr algn="ctr"/>
            <a:r>
              <a:rPr lang="en-US" sz="2400" dirty="0">
                <a:latin typeface="Courier New" pitchFamily="49" charset="0"/>
                <a:cs typeface="Courier New" pitchFamily="49" charset="0"/>
              </a:rPr>
              <a:t>Closing of the Regional Forum "Connectivity for All" in 2016</a:t>
            </a:r>
            <a:endParaRPr lang="es-NI" sz="2400" dirty="0">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72707" name="Rectangle 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NI"/>
          </a:p>
        </p:txBody>
      </p:sp>
      <p:graphicFrame>
        <p:nvGraphicFramePr>
          <p:cNvPr id="10" name="9 Tabla"/>
          <p:cNvGraphicFramePr>
            <a:graphicFrameLocks noGrp="1"/>
          </p:cNvGraphicFramePr>
          <p:nvPr>
            <p:extLst>
              <p:ext uri="{D42A27DB-BD31-4B8C-83A1-F6EECF244321}">
                <p14:modId xmlns:p14="http://schemas.microsoft.com/office/powerpoint/2010/main" val="3678229214"/>
              </p:ext>
            </p:extLst>
          </p:nvPr>
        </p:nvGraphicFramePr>
        <p:xfrm>
          <a:off x="1016817" y="2195153"/>
          <a:ext cx="7636152" cy="4178942"/>
        </p:xfrm>
        <a:graphic>
          <a:graphicData uri="http://schemas.openxmlformats.org/drawingml/2006/table">
            <a:tbl>
              <a:tblPr>
                <a:tableStyleId>{3C2FFA5D-87B4-456A-9821-1D502468CF0F}</a:tableStyleId>
              </a:tblPr>
              <a:tblGrid>
                <a:gridCol w="1272692">
                  <a:extLst>
                    <a:ext uri="{9D8B030D-6E8A-4147-A177-3AD203B41FA5}">
                      <a16:colId xmlns:a16="http://schemas.microsoft.com/office/drawing/2014/main" xmlns="" val="20000"/>
                    </a:ext>
                  </a:extLst>
                </a:gridCol>
                <a:gridCol w="1272692">
                  <a:extLst>
                    <a:ext uri="{9D8B030D-6E8A-4147-A177-3AD203B41FA5}">
                      <a16:colId xmlns:a16="http://schemas.microsoft.com/office/drawing/2014/main" xmlns="" val="20001"/>
                    </a:ext>
                  </a:extLst>
                </a:gridCol>
                <a:gridCol w="1272692">
                  <a:extLst>
                    <a:ext uri="{9D8B030D-6E8A-4147-A177-3AD203B41FA5}">
                      <a16:colId xmlns:a16="http://schemas.microsoft.com/office/drawing/2014/main" xmlns="" val="20002"/>
                    </a:ext>
                  </a:extLst>
                </a:gridCol>
                <a:gridCol w="1272692">
                  <a:extLst>
                    <a:ext uri="{9D8B030D-6E8A-4147-A177-3AD203B41FA5}">
                      <a16:colId xmlns:a16="http://schemas.microsoft.com/office/drawing/2014/main" xmlns="" val="20003"/>
                    </a:ext>
                  </a:extLst>
                </a:gridCol>
                <a:gridCol w="1272692">
                  <a:extLst>
                    <a:ext uri="{9D8B030D-6E8A-4147-A177-3AD203B41FA5}">
                      <a16:colId xmlns:a16="http://schemas.microsoft.com/office/drawing/2014/main" xmlns="" val="20004"/>
                    </a:ext>
                  </a:extLst>
                </a:gridCol>
                <a:gridCol w="1272692">
                  <a:extLst>
                    <a:ext uri="{9D8B030D-6E8A-4147-A177-3AD203B41FA5}">
                      <a16:colId xmlns:a16="http://schemas.microsoft.com/office/drawing/2014/main" xmlns="" val="20005"/>
                    </a:ext>
                  </a:extLst>
                </a:gridCol>
              </a:tblGrid>
              <a:tr h="965744">
                <a:tc>
                  <a:txBody>
                    <a:bodyPr/>
                    <a:lstStyle/>
                    <a:p>
                      <a:pPr algn="ctr" fontAlgn="ctr"/>
                      <a:r>
                        <a:rPr lang="es-NI" sz="1200" b="1" u="none" strike="noStrike" dirty="0">
                          <a:latin typeface="Courier New" pitchFamily="49" charset="0"/>
                          <a:cs typeface="Courier New" pitchFamily="49" charset="0"/>
                        </a:rPr>
                        <a:t>YEAR</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err="1">
                          <a:latin typeface="Courier New" pitchFamily="49" charset="0"/>
                          <a:cs typeface="Courier New" pitchFamily="49" charset="0"/>
                        </a:rPr>
                        <a:t>Fixed</a:t>
                      </a:r>
                      <a:r>
                        <a:rPr lang="es-NI" sz="1200" b="1" u="none" strike="noStrike" dirty="0">
                          <a:latin typeface="Courier New" pitchFamily="49" charset="0"/>
                          <a:cs typeface="Courier New" pitchFamily="49" charset="0"/>
                        </a:rPr>
                        <a:t> </a:t>
                      </a:r>
                      <a:r>
                        <a:rPr lang="es-NI" sz="1200" b="1" u="none" strike="noStrike" dirty="0" err="1">
                          <a:latin typeface="Courier New" pitchFamily="49" charset="0"/>
                          <a:cs typeface="Courier New" pitchFamily="49" charset="0"/>
                        </a:rPr>
                        <a:t>telephony</a:t>
                      </a:r>
                      <a:r>
                        <a:rPr lang="es-NI" sz="1200" b="1" u="none" strike="noStrike" dirty="0">
                          <a:latin typeface="Courier New" pitchFamily="49" charset="0"/>
                          <a:cs typeface="Courier New" pitchFamily="49" charset="0"/>
                        </a:rPr>
                        <a:t> </a:t>
                      </a:r>
                      <a:r>
                        <a:rPr lang="es-NI" sz="1200" b="1" u="none" strike="noStrike" dirty="0" err="1">
                          <a:latin typeface="Courier New" pitchFamily="49" charset="0"/>
                          <a:cs typeface="Courier New" pitchFamily="49" charset="0"/>
                        </a:rPr>
                        <a:t>users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Mobile </a:t>
                      </a:r>
                      <a:r>
                        <a:rPr lang="es-NI" sz="1200" b="1" u="none" strike="noStrike" dirty="0" err="1">
                          <a:latin typeface="Courier New" pitchFamily="49" charset="0"/>
                          <a:cs typeface="Courier New" pitchFamily="49" charset="0"/>
                        </a:rPr>
                        <a:t>phone</a:t>
                      </a:r>
                      <a:r>
                        <a:rPr lang="es-NI" sz="1200" b="1" u="none" strike="noStrike" dirty="0">
                          <a:latin typeface="Courier New" pitchFamily="49" charset="0"/>
                          <a:cs typeface="Courier New" pitchFamily="49" charset="0"/>
                        </a:rPr>
                        <a:t> </a:t>
                      </a:r>
                      <a:r>
                        <a:rPr lang="es-NI" sz="1200" b="1" u="none" strike="noStrike" dirty="0" err="1">
                          <a:latin typeface="Courier New" pitchFamily="49" charset="0"/>
                          <a:cs typeface="Courier New" pitchFamily="49" charset="0"/>
                        </a:rPr>
                        <a:t>users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n-US" sz="1200" b="1" u="none" strike="noStrike" dirty="0">
                          <a:latin typeface="Courier New" pitchFamily="49" charset="0"/>
                          <a:cs typeface="Courier New" pitchFamily="49" charset="0"/>
                        </a:rPr>
                        <a:t>Number of Fixed Internet Connections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n-US" sz="1200" b="1" u="none" strike="noStrike" dirty="0">
                          <a:latin typeface="Courier New" pitchFamily="49" charset="0"/>
                          <a:cs typeface="Courier New" pitchFamily="49" charset="0"/>
                        </a:rPr>
                        <a:t>Number of Mobile Internet Connections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err="1">
                          <a:latin typeface="Courier New" pitchFamily="49" charset="0"/>
                          <a:cs typeface="Courier New" pitchFamily="49" charset="0"/>
                        </a:rPr>
                        <a:t>Subscription</a:t>
                      </a:r>
                      <a:r>
                        <a:rPr lang="es-NI" sz="1200" b="1" u="none" strike="noStrike" dirty="0">
                          <a:latin typeface="Courier New" pitchFamily="49" charset="0"/>
                          <a:cs typeface="Courier New" pitchFamily="49" charset="0"/>
                        </a:rPr>
                        <a:t> TV </a:t>
                      </a:r>
                      <a:r>
                        <a:rPr lang="es-NI" sz="1200" b="1" u="none" strike="noStrike" dirty="0" err="1">
                          <a:latin typeface="Courier New" pitchFamily="49" charset="0"/>
                          <a:cs typeface="Courier New" pitchFamily="49" charset="0"/>
                        </a:rPr>
                        <a:t>Users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extLst>
                  <a:ext uri="{0D108BD9-81ED-4DB2-BD59-A6C34878D82A}">
                    <a16:rowId xmlns:a16="http://schemas.microsoft.com/office/drawing/2014/main" xmlns="" val="10000"/>
                  </a:ext>
                </a:extLst>
              </a:tr>
              <a:tr h="229939">
                <a:tc>
                  <a:txBody>
                    <a:bodyPr/>
                    <a:lstStyle/>
                    <a:p>
                      <a:pPr algn="ctr" fontAlgn="ctr"/>
                      <a:r>
                        <a:rPr lang="es-NI" sz="1200" u="none" strike="noStrike" dirty="0">
                          <a:latin typeface="Courier New" pitchFamily="49" charset="0"/>
                          <a:cs typeface="Courier New" pitchFamily="49" charset="0"/>
                        </a:rPr>
                        <a:t>2007</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257,588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2,503,051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a:latin typeface="Courier New" pitchFamily="49" charset="0"/>
                          <a:cs typeface="Courier New" pitchFamily="49" charset="0"/>
                        </a:rPr>
                        <a:t>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1"/>
                  </a:ext>
                </a:extLst>
              </a:tr>
              <a:tr h="229939">
                <a:tc>
                  <a:txBody>
                    <a:bodyPr/>
                    <a:lstStyle/>
                    <a:p>
                      <a:pPr algn="ctr" fontAlgn="ctr"/>
                      <a:r>
                        <a:rPr lang="es-NI" sz="1200" u="none" strike="noStrike" dirty="0">
                          <a:latin typeface="Courier New" pitchFamily="49" charset="0"/>
                          <a:cs typeface="Courier New" pitchFamily="49" charset="0"/>
                        </a:rPr>
                        <a:t>2008</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a:latin typeface="Courier New" pitchFamily="49" charset="0"/>
                          <a:cs typeface="Courier New" pitchFamily="49" charset="0"/>
                        </a:rPr>
                        <a:t>  254,438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3,108,854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49,312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521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2"/>
                  </a:ext>
                </a:extLst>
              </a:tr>
              <a:tr h="229939">
                <a:tc>
                  <a:txBody>
                    <a:bodyPr/>
                    <a:lstStyle/>
                    <a:p>
                      <a:pPr algn="ctr" fontAlgn="ctr"/>
                      <a:r>
                        <a:rPr lang="es-NI" sz="1200" u="none" strike="noStrike" dirty="0">
                          <a:latin typeface="Courier New" pitchFamily="49" charset="0"/>
                          <a:cs typeface="Courier New" pitchFamily="49" charset="0"/>
                        </a:rPr>
                        <a:t>2009</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254,686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3,344,563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94,949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7,752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153,016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3"/>
                  </a:ext>
                </a:extLst>
              </a:tr>
              <a:tr h="229939">
                <a:tc>
                  <a:txBody>
                    <a:bodyPr/>
                    <a:lstStyle/>
                    <a:p>
                      <a:pPr algn="ctr" fontAlgn="ctr"/>
                      <a:r>
                        <a:rPr lang="es-NI" sz="1200" u="none" strike="noStrike">
                          <a:latin typeface="Courier New" pitchFamily="49" charset="0"/>
                          <a:cs typeface="Courier New" pitchFamily="49" charset="0"/>
                        </a:rPr>
                        <a:t>2010</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258,325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3,962,247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97,307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21,056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178,153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4"/>
                  </a:ext>
                </a:extLst>
              </a:tr>
              <a:tr h="239137">
                <a:tc>
                  <a:txBody>
                    <a:bodyPr/>
                    <a:lstStyle/>
                    <a:p>
                      <a:pPr algn="ctr" fontAlgn="ctr"/>
                      <a:r>
                        <a:rPr lang="es-NI" sz="1200" u="none" strike="noStrike">
                          <a:latin typeface="Courier New" pitchFamily="49" charset="0"/>
                          <a:cs typeface="Courier New" pitchFamily="49" charset="0"/>
                        </a:rPr>
                        <a:t>2011</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287,618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4,823,534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116,681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26,719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198,765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5"/>
                  </a:ext>
                </a:extLst>
              </a:tr>
              <a:tr h="239137">
                <a:tc>
                  <a:txBody>
                    <a:bodyPr/>
                    <a:lstStyle/>
                    <a:p>
                      <a:pPr algn="ctr" fontAlgn="ctr"/>
                      <a:r>
                        <a:rPr lang="es-NI" sz="1200" u="none" strike="noStrike">
                          <a:latin typeface="Courier New" pitchFamily="49" charset="0"/>
                          <a:cs typeface="Courier New" pitchFamily="49" charset="0"/>
                        </a:rPr>
                        <a:t>2012</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299,123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5,851,723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143,883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31,751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217,610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6"/>
                  </a:ext>
                </a:extLst>
              </a:tr>
              <a:tr h="239137">
                <a:tc>
                  <a:txBody>
                    <a:bodyPr/>
                    <a:lstStyle/>
                    <a:p>
                      <a:pPr algn="ctr" fontAlgn="ctr"/>
                      <a:r>
                        <a:rPr lang="es-NI" sz="1200" u="none" strike="noStrike">
                          <a:latin typeface="Courier New" pitchFamily="49" charset="0"/>
                          <a:cs typeface="Courier New" pitchFamily="49" charset="0"/>
                        </a:rPr>
                        <a:t>2013</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a:latin typeface="Courier New" pitchFamily="49" charset="0"/>
                          <a:cs typeface="Courier New" pitchFamily="49" charset="0"/>
                        </a:rPr>
                        <a:t>  324,917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6,808,930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172,389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290,462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239,271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7"/>
                  </a:ext>
                </a:extLst>
              </a:tr>
              <a:tr h="229939">
                <a:tc>
                  <a:txBody>
                    <a:bodyPr/>
                    <a:lstStyle/>
                    <a:p>
                      <a:pPr algn="ctr" fontAlgn="ctr"/>
                      <a:r>
                        <a:rPr lang="es-NI" sz="1200" u="none" strike="noStrike">
                          <a:latin typeface="Courier New" pitchFamily="49" charset="0"/>
                          <a:cs typeface="Courier New" pitchFamily="49" charset="0"/>
                        </a:rPr>
                        <a:t>2014</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339,629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7,069,251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145,218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753,701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266,904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8"/>
                  </a:ext>
                </a:extLst>
              </a:tr>
              <a:tr h="229939">
                <a:tc>
                  <a:txBody>
                    <a:bodyPr/>
                    <a:lstStyle/>
                    <a:p>
                      <a:pPr algn="ctr" fontAlgn="ctr"/>
                      <a:r>
                        <a:rPr lang="es-NI" sz="1200" u="none" strike="noStrike">
                          <a:latin typeface="Courier New" pitchFamily="49" charset="0"/>
                          <a:cs typeface="Courier New" pitchFamily="49" charset="0"/>
                        </a:rPr>
                        <a:t>2015</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354,017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7,265,542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164,771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1,126,740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294,914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09"/>
                  </a:ext>
                </a:extLst>
              </a:tr>
              <a:tr h="229939">
                <a:tc>
                  <a:txBody>
                    <a:bodyPr/>
                    <a:lstStyle/>
                    <a:p>
                      <a:pPr algn="ctr" fontAlgn="ctr"/>
                      <a:r>
                        <a:rPr lang="es-NI" sz="1200" u="none" strike="noStrike">
                          <a:latin typeface="Courier New" pitchFamily="49" charset="0"/>
                          <a:cs typeface="Courier New" pitchFamily="49" charset="0"/>
                        </a:rPr>
                        <a:t>2016</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366,636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7,745,512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177,024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1,443,171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383,834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10"/>
                  </a:ext>
                </a:extLst>
              </a:tr>
              <a:tr h="203235">
                <a:tc>
                  <a:txBody>
                    <a:bodyPr/>
                    <a:lstStyle/>
                    <a:p>
                      <a:pPr algn="ctr" fontAlgn="ctr"/>
                      <a:r>
                        <a:rPr lang="es-NI" sz="1200" u="none" strike="noStrike">
                          <a:latin typeface="Courier New" pitchFamily="49" charset="0"/>
                          <a:cs typeface="Courier New" pitchFamily="49" charset="0"/>
                        </a:rPr>
                        <a:t>2017</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375,856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7,304,701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181,838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2,369,527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291,567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11"/>
                  </a:ext>
                </a:extLst>
              </a:tr>
              <a:tr h="229939">
                <a:tc>
                  <a:txBody>
                    <a:bodyPr/>
                    <a:lstStyle/>
                    <a:p>
                      <a:pPr algn="ctr" fontAlgn="ctr"/>
                      <a:r>
                        <a:rPr lang="es-NI" sz="1200" u="none" strike="noStrike">
                          <a:latin typeface="Courier New" pitchFamily="49" charset="0"/>
                          <a:cs typeface="Courier New" pitchFamily="49" charset="0"/>
                        </a:rPr>
                        <a:t>2018</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325,821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6,240,345</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192,413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2,432,921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296,485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12"/>
                  </a:ext>
                </a:extLst>
              </a:tr>
              <a:tr h="244157">
                <a:tc>
                  <a:txBody>
                    <a:bodyPr/>
                    <a:lstStyle/>
                    <a:p>
                      <a:pPr algn="ctr" fontAlgn="ctr"/>
                      <a:r>
                        <a:rPr lang="es-NI" sz="1200" u="none" strike="noStrike" dirty="0">
                          <a:latin typeface="Courier New" pitchFamily="49" charset="0"/>
                          <a:cs typeface="Courier New" pitchFamily="49" charset="0"/>
                        </a:rPr>
                        <a:t>2019</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228,782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5,905,956</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216,618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b="0" i="0" u="none" strike="noStrike" dirty="0">
                          <a:solidFill>
                            <a:srgbClr val="000000"/>
                          </a:solidFill>
                          <a:latin typeface="Courier New" pitchFamily="49" charset="0"/>
                          <a:cs typeface="Courier New" pitchFamily="49" charset="0"/>
                        </a:rPr>
                        <a:t>2,672,375</a:t>
                      </a:r>
                    </a:p>
                  </a:txBody>
                  <a:tcPr marL="8423" marR="8423" marT="8423" marB="0" anchor="b"/>
                </a:tc>
                <a:tc>
                  <a:txBody>
                    <a:bodyPr/>
                    <a:lstStyle/>
                    <a:p>
                      <a:pPr algn="ctr" fontAlgn="b"/>
                      <a:r>
                        <a:rPr lang="es-NI" sz="1200" u="none" strike="noStrike" dirty="0">
                          <a:latin typeface="Courier New" pitchFamily="49" charset="0"/>
                          <a:cs typeface="Courier New" pitchFamily="49" charset="0"/>
                        </a:rPr>
                        <a:t>  300,015</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extLst>
                  <a:ext uri="{0D108BD9-81ED-4DB2-BD59-A6C34878D82A}">
                    <a16:rowId xmlns:a16="http://schemas.microsoft.com/office/drawing/2014/main" xmlns="" val="10013"/>
                  </a:ext>
                </a:extLst>
              </a:tr>
              <a:tr h="208883">
                <a:tc>
                  <a:txBody>
                    <a:bodyPr/>
                    <a:lstStyle/>
                    <a:p>
                      <a:pPr algn="ctr" fontAlgn="ctr"/>
                      <a:r>
                        <a:rPr lang="es-NI" sz="1200" b="1" i="0" u="none" strike="noStrike" dirty="0">
                          <a:solidFill>
                            <a:schemeClr val="tx1"/>
                          </a:solidFill>
                          <a:latin typeface="Courier New" pitchFamily="49" charset="0"/>
                          <a:cs typeface="Courier New" pitchFamily="49" charset="0"/>
                        </a:rPr>
                        <a:t>2020</a:t>
                      </a:r>
                    </a:p>
                  </a:txBody>
                  <a:tcPr marL="8423" marR="8423" marT="8423" marB="0" anchor="ctr"/>
                </a:tc>
                <a:tc>
                  <a:txBody>
                    <a:bodyPr/>
                    <a:lstStyle/>
                    <a:p>
                      <a:pPr algn="ctr" fontAlgn="b"/>
                      <a:r>
                        <a:rPr lang="es-NI" sz="1200" u="none" strike="noStrike" kern="1200" dirty="0">
                          <a:solidFill>
                            <a:schemeClr val="dk1"/>
                          </a:solidFill>
                          <a:latin typeface="Courier New" pitchFamily="49" charset="0"/>
                          <a:ea typeface="+mn-ea"/>
                          <a:cs typeface="Courier New" pitchFamily="49" charset="0"/>
                        </a:rPr>
                        <a:t>  235,401</a:t>
                      </a:r>
                    </a:p>
                  </a:txBody>
                  <a:tcPr marL="8423" marR="8423" marT="8423" marB="0" anchor="b"/>
                </a:tc>
                <a:tc>
                  <a:txBody>
                    <a:bodyPr/>
                    <a:lstStyle/>
                    <a:p>
                      <a:pPr algn="ctr" fontAlgn="b"/>
                      <a:r>
                        <a:rPr lang="es-NI" sz="1200" b="0" i="0" u="none" strike="noStrike" dirty="0">
                          <a:solidFill>
                            <a:srgbClr val="000000"/>
                          </a:solidFill>
                          <a:latin typeface="Courier New" pitchFamily="49" charset="0"/>
                          <a:cs typeface="Courier New" pitchFamily="49" charset="0"/>
                        </a:rPr>
                        <a:t> 5,961,569</a:t>
                      </a:r>
                    </a:p>
                  </a:txBody>
                  <a:tcPr marL="0" marR="0" marT="0" marB="0" anchor="b"/>
                </a:tc>
                <a:tc>
                  <a:txBody>
                    <a:bodyPr/>
                    <a:lstStyle/>
                    <a:p>
                      <a:pPr algn="ctr" fontAlgn="b"/>
                      <a:r>
                        <a:rPr lang="es-NI" sz="1200" b="0" i="0" u="none" strike="noStrike" dirty="0">
                          <a:solidFill>
                            <a:srgbClr val="000000"/>
                          </a:solidFill>
                          <a:latin typeface="Courier New" pitchFamily="49" charset="0"/>
                          <a:cs typeface="Courier New" pitchFamily="49" charset="0"/>
                        </a:rPr>
                        <a:t>  237,048</a:t>
                      </a:r>
                    </a:p>
                  </a:txBody>
                  <a:tcPr marL="0" marR="0" marT="0" marB="0" anchor="b"/>
                </a:tc>
                <a:tc>
                  <a:txBody>
                    <a:bodyPr/>
                    <a:lstStyle/>
                    <a:p>
                      <a:pPr algn="ctr" fontAlgn="b"/>
                      <a:r>
                        <a:rPr lang="es-NI" sz="1200" b="0" i="0" u="none" strike="noStrike" dirty="0">
                          <a:solidFill>
                            <a:srgbClr val="000000"/>
                          </a:solidFill>
                          <a:latin typeface="Courier New" pitchFamily="49" charset="0"/>
                          <a:cs typeface="Courier New" pitchFamily="49" charset="0"/>
                        </a:rPr>
                        <a:t>3,306,666</a:t>
                      </a:r>
                    </a:p>
                  </a:txBody>
                  <a:tcPr marL="0" marR="0" marT="0" marB="0" anchor="b"/>
                </a:tc>
                <a:tc>
                  <a:txBody>
                    <a:bodyPr/>
                    <a:lstStyle/>
                    <a:p>
                      <a:pPr algn="ctr" fontAlgn="b"/>
                      <a:r>
                        <a:rPr lang="es-NI" sz="1200" b="0" i="0" u="none" strike="noStrike" dirty="0">
                          <a:solidFill>
                            <a:srgbClr val="000000"/>
                          </a:solidFill>
                          <a:latin typeface="Courier New" pitchFamily="49" charset="0"/>
                          <a:cs typeface="Courier New" pitchFamily="49" charset="0"/>
                        </a:rPr>
                        <a:t>  304,214</a:t>
                      </a:r>
                    </a:p>
                  </a:txBody>
                  <a:tcPr marL="8423" marR="8423" marT="8423" marB="0" anchor="b"/>
                </a:tc>
                <a:extLst>
                  <a:ext uri="{0D108BD9-81ED-4DB2-BD59-A6C34878D82A}">
                    <a16:rowId xmlns:a16="http://schemas.microsoft.com/office/drawing/2014/main" xmlns="" val="10014"/>
                  </a:ext>
                </a:extLst>
              </a:tr>
            </a:tbl>
          </a:graphicData>
        </a:graphic>
      </p:graphicFrame>
      <p:pic>
        <p:nvPicPr>
          <p:cNvPr id="11"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4B73D2C-6C48-4FCB-BCB9-6D710AACE49A}"/>
              </a:ext>
            </a:extLst>
          </p:cNvPr>
          <p:cNvPicPr>
            <a:picLocks noChangeAspect="1"/>
          </p:cNvPicPr>
          <p:nvPr/>
        </p:nvPicPr>
        <p:blipFill>
          <a:blip r:embed="rId2" cstate="print"/>
          <a:stretch>
            <a:fillRect/>
          </a:stretch>
        </p:blipFill>
        <p:spPr>
          <a:xfrm>
            <a:off x="2490606" y="1714939"/>
            <a:ext cx="4924788" cy="4422364"/>
          </a:xfrm>
          <a:prstGeom prst="rect">
            <a:avLst/>
          </a:prstGeom>
        </p:spPr>
      </p:pic>
      <p:sp>
        <p:nvSpPr>
          <p:cNvPr id="5" name="Rectángulo 4">
            <a:extLst>
              <a:ext uri="{FF2B5EF4-FFF2-40B4-BE49-F238E27FC236}">
                <a16:creationId xmlns:a16="http://schemas.microsoft.com/office/drawing/2014/main" xmlns="" id="{A67445E6-A98F-4150-84A8-8C088A744C8B}"/>
              </a:ext>
            </a:extLst>
          </p:cNvPr>
          <p:cNvSpPr/>
          <p:nvPr/>
        </p:nvSpPr>
        <p:spPr>
          <a:xfrm>
            <a:off x="1147969" y="1237529"/>
            <a:ext cx="7610061" cy="400110"/>
          </a:xfrm>
          <a:prstGeom prst="rect">
            <a:avLst/>
          </a:prstGeom>
        </p:spPr>
        <p:txBody>
          <a:bodyPr wrap="square">
            <a:spAutoFit/>
          </a:bodyPr>
          <a:lstStyle/>
          <a:p>
            <a:r>
              <a:rPr lang="en-US" sz="2000" b="1" dirty="0">
                <a:latin typeface="Courier New" panose="02070309020205020404" pitchFamily="49" charset="0"/>
                <a:cs typeface="Courier New" panose="02070309020205020404" pitchFamily="49" charset="0"/>
              </a:rPr>
              <a:t>Cellular Telephone Coverage 3G Operators.</a:t>
            </a:r>
            <a:endParaRPr lang="es-NI" sz="2000" b="1" dirty="0">
              <a:latin typeface="Courier New" panose="02070309020205020404" pitchFamily="49" charset="0"/>
              <a:cs typeface="Courier New" panose="02070309020205020404" pitchFamily="49" charset="0"/>
            </a:endParaRPr>
          </a:p>
        </p:txBody>
      </p:sp>
      <p:pic>
        <p:nvPicPr>
          <p:cNvPr id="6" name="Imagen 5">
            <a:extLst>
              <a:ext uri="{FF2B5EF4-FFF2-40B4-BE49-F238E27FC236}">
                <a16:creationId xmlns:a16="http://schemas.microsoft.com/office/drawing/2014/main" xmlns="" id="{295273EB-477B-403B-AF11-7EA96643321D}"/>
              </a:ext>
            </a:extLst>
          </p:cNvPr>
          <p:cNvPicPr>
            <a:picLocks noChangeAspect="1"/>
          </p:cNvPicPr>
          <p:nvPr/>
        </p:nvPicPr>
        <p:blipFill>
          <a:blip r:embed="rId3" cstate="print"/>
          <a:stretch>
            <a:fillRect/>
          </a:stretch>
        </p:blipFill>
        <p:spPr>
          <a:xfrm>
            <a:off x="1413964" y="250560"/>
            <a:ext cx="7078069" cy="1024217"/>
          </a:xfrm>
          <a:prstGeom prst="rect">
            <a:avLst/>
          </a:prstGeom>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295577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10" name="Rectangle 1"/>
          <p:cNvSpPr>
            <a:spLocks noChangeArrowheads="1"/>
          </p:cNvSpPr>
          <p:nvPr/>
        </p:nvSpPr>
        <p:spPr bwMode="auto">
          <a:xfrm>
            <a:off x="300024" y="2095246"/>
            <a:ext cx="532964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Broadband</a:t>
            </a:r>
            <a:r>
              <a:rPr lang="es-NI" sz="1600" b="1" dirty="0">
                <a:latin typeface="Courier New" pitchFamily="49" charset="0"/>
                <a:ea typeface="Calibri" pitchFamily="34" charset="0"/>
                <a:cs typeface="Courier New" pitchFamily="49" charset="0"/>
              </a:rPr>
              <a:t> - Access - </a:t>
            </a:r>
            <a:r>
              <a:rPr lang="es-NI" sz="1600" b="1" dirty="0" err="1">
                <a:latin typeface="Courier New" pitchFamily="49" charset="0"/>
                <a:ea typeface="Calibri" pitchFamily="34" charset="0"/>
                <a:cs typeface="Courier New" pitchFamily="49" charset="0"/>
              </a:rPr>
              <a:t>Infrastructure</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sp>
        <p:nvSpPr>
          <p:cNvPr id="74753" name="Rectangle 1"/>
          <p:cNvSpPr>
            <a:spLocks noChangeArrowheads="1"/>
          </p:cNvSpPr>
          <p:nvPr/>
        </p:nvSpPr>
        <p:spPr bwMode="auto">
          <a:xfrm>
            <a:off x="309714" y="2806176"/>
            <a:ext cx="9217743"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The Broadband Program was born in 2016.</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Investment of 50 million dollars.</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IDB and South Korea financing.</a:t>
            </a:r>
          </a:p>
          <a:p>
            <a:pPr lvl="0" fontAlgn="base">
              <a:spcBef>
                <a:spcPct val="0"/>
              </a:spcBef>
              <a:spcAft>
                <a:spcPct val="0"/>
              </a:spcAft>
              <a:buFont typeface="Wingdings" pitchFamily="2" charset="2"/>
              <a:buChar char="§"/>
            </a:pPr>
            <a:r>
              <a:rPr lang="en-US" sz="1600" dirty="0">
                <a:latin typeface="Courier New" pitchFamily="49" charset="0"/>
                <a:ea typeface="Calibri" pitchFamily="34" charset="0"/>
                <a:cs typeface="Courier New" pitchFamily="49" charset="0"/>
              </a:rPr>
              <a:t> Objective: Expand the fiber optic infrastructure, modernize the Nicaraguan regulatory framework and empower the use of Information Technologies.</a:t>
            </a:r>
          </a:p>
          <a:p>
            <a:pPr lvl="0" fontAlgn="base">
              <a:spcBef>
                <a:spcPct val="0"/>
              </a:spcBef>
              <a:spcAft>
                <a:spcPct val="0"/>
              </a:spcAft>
              <a:buFont typeface="Wingdings" pitchFamily="2" charset="2"/>
              <a:buChar char="§"/>
            </a:pPr>
            <a:endParaRPr kumimoji="0" lang="es-MX"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lvl="0" eaLnBrk="0" fontAlgn="base" hangingPunct="0">
              <a:spcBef>
                <a:spcPct val="0"/>
              </a:spcBef>
              <a:spcAft>
                <a:spcPct val="0"/>
              </a:spcAft>
              <a:buFontTx/>
              <a:buChar char="-"/>
            </a:pPr>
            <a:r>
              <a:rPr lang="en-US" sz="1600" dirty="0">
                <a:latin typeface="Courier New" pitchFamily="49" charset="0"/>
                <a:ea typeface="Calibri" pitchFamily="34" charset="0"/>
                <a:cs typeface="Courier New" pitchFamily="49" charset="0"/>
              </a:rPr>
              <a:t> We are finalizing the deployment of fiber optics with a total of 2,580 km, benefiting 93 municipalities in Nicaragua.</a:t>
            </a:r>
          </a:p>
          <a:p>
            <a:pPr lvl="0" eaLnBrk="0" fontAlgn="base" hangingPunct="0">
              <a:spcBef>
                <a:spcPct val="0"/>
              </a:spcBef>
              <a:spcAft>
                <a:spcPct val="0"/>
              </a:spcAft>
              <a:buFontTx/>
              <a:buChar char="-"/>
            </a:pPr>
            <a:endParaRPr lang="en-US" sz="1600" dirty="0">
              <a:latin typeface="Courier New" pitchFamily="49" charset="0"/>
              <a:ea typeface="Calibri" pitchFamily="34" charset="0"/>
              <a:cs typeface="Courier New" pitchFamily="49" charset="0"/>
            </a:endParaRPr>
          </a:p>
          <a:p>
            <a:pPr lvl="0" eaLnBrk="0" fontAlgn="base" hangingPunct="0">
              <a:spcBef>
                <a:spcPct val="0"/>
              </a:spcBef>
              <a:spcAft>
                <a:spcPct val="0"/>
              </a:spcAft>
              <a:buFontTx/>
              <a:buChar char="-"/>
            </a:pPr>
            <a:r>
              <a:rPr lang="en-US" sz="1600" dirty="0">
                <a:latin typeface="Courier New" pitchFamily="49" charset="0"/>
                <a:ea typeface="Calibri" pitchFamily="34" charset="0"/>
                <a:cs typeface="Courier New" pitchFamily="49" charset="0"/>
              </a:rPr>
              <a:t> We achieved 60.78% of national broadband infrastructure coverage.</a:t>
            </a:r>
          </a:p>
          <a:p>
            <a:pPr lvl="0" eaLnBrk="0" fontAlgn="base" hangingPunct="0">
              <a:spcBef>
                <a:spcPct val="0"/>
              </a:spcBef>
              <a:spcAft>
                <a:spcPct val="0"/>
              </a:spcAft>
              <a:buFontTx/>
              <a:buChar char="-"/>
            </a:pPr>
            <a:endParaRPr lang="en-US" sz="1600" dirty="0">
              <a:latin typeface="Courier New" pitchFamily="49" charset="0"/>
              <a:ea typeface="Calibri" pitchFamily="34" charset="0"/>
              <a:cs typeface="Courier New" pitchFamily="49" charset="0"/>
            </a:endParaRPr>
          </a:p>
          <a:p>
            <a:pPr lvl="0" eaLnBrk="0" fontAlgn="base" hangingPunct="0">
              <a:spcBef>
                <a:spcPct val="0"/>
              </a:spcBef>
              <a:spcAft>
                <a:spcPct val="0"/>
              </a:spcAft>
              <a:buFontTx/>
              <a:buChar char="-"/>
            </a:pPr>
            <a:r>
              <a:rPr lang="en-US" sz="1600" dirty="0">
                <a:latin typeface="Courier New" pitchFamily="49" charset="0"/>
                <a:ea typeface="Calibri" pitchFamily="34" charset="0"/>
                <a:cs typeface="Courier New" pitchFamily="49" charset="0"/>
              </a:rPr>
              <a:t> It is estimated that around 4.9 million people have the possibility of accessing telecommunications services.</a:t>
            </a:r>
            <a:r>
              <a:rPr kumimoji="0" lang="es-MX"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
            </a:r>
            <a:br>
              <a:rPr kumimoji="0" lang="es-MX"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br>
            <a:endParaRPr kumimoji="0" lang="es-NI"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NI"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xmlns="" id="{7FC9E0FB-3D9E-491F-8707-DBAC8171689D}"/>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6" name="Rectángulo 5">
            <a:extLst>
              <a:ext uri="{FF2B5EF4-FFF2-40B4-BE49-F238E27FC236}">
                <a16:creationId xmlns:a16="http://schemas.microsoft.com/office/drawing/2014/main" xmlns="" id="{07AB980D-BA01-4A7C-9A70-70F3F9CD3493}"/>
              </a:ext>
            </a:extLst>
          </p:cNvPr>
          <p:cNvSpPr/>
          <p:nvPr/>
        </p:nvSpPr>
        <p:spPr>
          <a:xfrm>
            <a:off x="1245704" y="1339034"/>
            <a:ext cx="8036765" cy="400110"/>
          </a:xfrm>
          <a:prstGeom prst="rect">
            <a:avLst/>
          </a:prstGeom>
        </p:spPr>
        <p:txBody>
          <a:bodyPr wrap="square">
            <a:spAutoFit/>
          </a:bodyPr>
          <a:lstStyle/>
          <a:p>
            <a:r>
              <a:rPr lang="en-US" sz="2000" b="1" dirty="0">
                <a:latin typeface="Courier New" panose="02070309020205020404" pitchFamily="49" charset="0"/>
                <a:cs typeface="Courier New" panose="02070309020205020404" pitchFamily="49" charset="0"/>
              </a:rPr>
              <a:t>Fiber Optic Coverage of the State of Nicaragua.</a:t>
            </a:r>
            <a:endParaRPr lang="pt-BR" sz="2000" b="1" dirty="0">
              <a:latin typeface="Courier New" panose="02070309020205020404" pitchFamily="49" charset="0"/>
              <a:cs typeface="Courier New" panose="02070309020205020404" pitchFamily="49" charset="0"/>
            </a:endParaRPr>
          </a:p>
        </p:txBody>
      </p:sp>
      <p:pic>
        <p:nvPicPr>
          <p:cNvPr id="7" name="Imagen 6">
            <a:extLst>
              <a:ext uri="{FF2B5EF4-FFF2-40B4-BE49-F238E27FC236}">
                <a16:creationId xmlns:a16="http://schemas.microsoft.com/office/drawing/2014/main" xmlns="" id="{91C1956F-86D7-4F3E-8624-7848DD7C52CF}"/>
              </a:ext>
            </a:extLst>
          </p:cNvPr>
          <p:cNvPicPr/>
          <p:nvPr/>
        </p:nvPicPr>
        <p:blipFill>
          <a:blip r:embed="rId3" cstate="print">
            <a:extLst>
              <a:ext uri="{28A0092B-C50C-407E-A947-70E740481C1C}">
                <a14:useLocalDpi xmlns:a14="http://schemas.microsoft.com/office/drawing/2010/main" val="0"/>
              </a:ext>
            </a:extLst>
          </a:blip>
          <a:srcRect r="23072"/>
          <a:stretch>
            <a:fillRect/>
          </a:stretch>
        </p:blipFill>
        <p:spPr bwMode="auto">
          <a:xfrm>
            <a:off x="2326423" y="1810991"/>
            <a:ext cx="5666105" cy="4653280"/>
          </a:xfrm>
          <a:prstGeom prst="rect">
            <a:avLst/>
          </a:prstGeom>
          <a:noFill/>
          <a:ln>
            <a:noFill/>
          </a:ln>
        </p:spPr>
      </p:pic>
      <p:pic>
        <p:nvPicPr>
          <p:cNvPr id="8"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203976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7" name="Rectangle 1"/>
          <p:cNvSpPr>
            <a:spLocks noChangeArrowheads="1"/>
          </p:cNvSpPr>
          <p:nvPr/>
        </p:nvSpPr>
        <p:spPr bwMode="auto">
          <a:xfrm>
            <a:off x="300024" y="2095246"/>
            <a:ext cx="532964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Broadband</a:t>
            </a:r>
            <a:r>
              <a:rPr lang="es-NI" sz="1600" b="1" dirty="0">
                <a:latin typeface="Courier New" pitchFamily="49" charset="0"/>
                <a:ea typeface="Calibri" pitchFamily="34" charset="0"/>
                <a:cs typeface="Courier New" pitchFamily="49" charset="0"/>
              </a:rPr>
              <a:t> - Access - ICT </a:t>
            </a:r>
            <a:r>
              <a:rPr lang="es-NI" sz="1600" b="1" dirty="0" err="1">
                <a:latin typeface="Courier New" pitchFamily="49" charset="0"/>
                <a:ea typeface="Calibri" pitchFamily="34" charset="0"/>
                <a:cs typeface="Courier New" pitchFamily="49" charset="0"/>
              </a:rPr>
              <a:t>Empowerment</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300024" y="2854827"/>
            <a:ext cx="491487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5260975" algn="l"/>
              </a:tabLst>
            </a:pPr>
            <a:r>
              <a:rPr lang="en-US" sz="1600" dirty="0">
                <a:latin typeface="Courier New" pitchFamily="49" charset="0"/>
                <a:ea typeface="Calibri" pitchFamily="34" charset="0"/>
                <a:cs typeface="Courier New" pitchFamily="49" charset="0"/>
              </a:rPr>
              <a:t>We are contributing with technological equipment and connectivity:</a:t>
            </a:r>
            <a:endParaRPr kumimoji="0" lang="es-MX" sz="1600" b="0" i="0" u="none" strike="noStrike" cap="none" normalizeH="0" baseline="0" dirty="0">
              <a:ln>
                <a:noFill/>
              </a:ln>
              <a:solidFill>
                <a:schemeClr val="tx1"/>
              </a:solidFill>
              <a:effectLst/>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endParaRPr lang="en-US" sz="1600" dirty="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100 Telecentres whose beneficiary is: The Nicaraguan Institute of Agricultural Technology.</a:t>
            </a: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Investment: C$21,000,000.00</a:t>
            </a: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Objective: Promote the use of information technologies and train our producers to improve efficiency and productivity.</a:t>
            </a:r>
          </a:p>
          <a:p>
            <a:pPr lvl="0" algn="just" fontAlgn="base">
              <a:spcBef>
                <a:spcPct val="0"/>
              </a:spcBef>
              <a:spcAft>
                <a:spcPct val="0"/>
              </a:spcAft>
              <a:buFont typeface="Wingdings" pitchFamily="2" charset="2"/>
              <a:buChar char="§"/>
              <a:tabLst>
                <a:tab pos="5260975" algn="l"/>
              </a:tabLst>
            </a:pPr>
            <a:r>
              <a:rPr lang="en-US" sz="1600" dirty="0">
                <a:latin typeface="Courier New" pitchFamily="49" charset="0"/>
                <a:ea typeface="Calibri" pitchFamily="34" charset="0"/>
                <a:cs typeface="Courier New" pitchFamily="49" charset="0"/>
              </a:rPr>
              <a:t> Approximate beneficiaries: </a:t>
            </a:r>
            <a:r>
              <a:rPr lang="en-US" sz="1600" b="1" u="sng" dirty="0">
                <a:latin typeface="Courier New" pitchFamily="49" charset="0"/>
                <a:ea typeface="Calibri" pitchFamily="34" charset="0"/>
                <a:cs typeface="Courier New" pitchFamily="49" charset="0"/>
              </a:rPr>
              <a:t>4,500 producers</a:t>
            </a:r>
            <a:endParaRPr lang="es-NI" sz="1600" b="1" u="sng" dirty="0">
              <a:latin typeface="Courier New" pitchFamily="49" charset="0"/>
              <a:ea typeface="Calibri" pitchFamily="34" charset="0"/>
              <a:cs typeface="Courier New" pitchFamily="49" charset="0"/>
            </a:endParaRPr>
          </a:p>
          <a:p>
            <a:pPr lvl="0" algn="just" fontAlgn="base">
              <a:spcBef>
                <a:spcPct val="0"/>
              </a:spcBef>
              <a:spcAft>
                <a:spcPct val="0"/>
              </a:spcAft>
              <a:tabLst>
                <a:tab pos="5260975" algn="l"/>
              </a:tabLst>
            </a:pPr>
            <a:endParaRPr kumimoji="0" lang="es-MX" sz="1600" b="0" i="0" u="none" strike="noStrike" cap="none" normalizeH="0" baseline="0" dirty="0">
              <a:ln>
                <a:noFill/>
              </a:ln>
              <a:solidFill>
                <a:schemeClr val="tx1"/>
              </a:solidFill>
              <a:effectLst/>
              <a:latin typeface="Arial" pitchFamily="34" charset="0"/>
              <a:cs typeface="Arial" pitchFamily="34" charset="0"/>
            </a:endParaRPr>
          </a:p>
        </p:txBody>
      </p:sp>
      <p:pic>
        <p:nvPicPr>
          <p:cNvPr id="76805" name="Picture 5" descr="Image"/>
          <p:cNvPicPr>
            <a:picLocks noChangeAspect="1" noChangeArrowheads="1"/>
          </p:cNvPicPr>
          <p:nvPr/>
        </p:nvPicPr>
        <p:blipFill>
          <a:blip r:embed="rId4" cstate="print"/>
          <a:srcRect b="8096"/>
          <a:stretch>
            <a:fillRect/>
          </a:stretch>
        </p:blipFill>
        <p:spPr bwMode="auto">
          <a:xfrm>
            <a:off x="5359783" y="2464081"/>
            <a:ext cx="3226369" cy="1976283"/>
          </a:xfrm>
          <a:prstGeom prst="rect">
            <a:avLst/>
          </a:prstGeom>
          <a:ln>
            <a:noFill/>
          </a:ln>
          <a:effectLst>
            <a:outerShdw blurRad="292100" dist="139700" dir="2700000" algn="tl" rotWithShape="0">
              <a:srgbClr val="333333">
                <a:alpha val="65000"/>
              </a:srgbClr>
            </a:outerShdw>
          </a:effectLst>
        </p:spPr>
      </p:pic>
      <p:pic>
        <p:nvPicPr>
          <p:cNvPr id="76806" name="Picture 6" descr="C:\Users\Administrador\Downloads\WhatsApp Image 2020-08-01 at 3.42.12 PM.jpeg"/>
          <p:cNvPicPr>
            <a:picLocks noChangeAspect="1" noChangeArrowheads="1"/>
          </p:cNvPicPr>
          <p:nvPr/>
        </p:nvPicPr>
        <p:blipFill>
          <a:blip r:embed="rId5" cstate="print"/>
          <a:srcRect/>
          <a:stretch>
            <a:fillRect/>
          </a:stretch>
        </p:blipFill>
        <p:spPr bwMode="auto">
          <a:xfrm>
            <a:off x="6708059" y="4216195"/>
            <a:ext cx="2952134" cy="22141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xmlns="" id="{0AC8BF1F-73E6-49B5-859B-9FAA56728080}"/>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5" name="Rectángulo 4">
            <a:extLst>
              <a:ext uri="{FF2B5EF4-FFF2-40B4-BE49-F238E27FC236}">
                <a16:creationId xmlns:a16="http://schemas.microsoft.com/office/drawing/2014/main" xmlns="" id="{2C29B18D-1543-4C81-9236-91789971B19A}"/>
              </a:ext>
            </a:extLst>
          </p:cNvPr>
          <p:cNvSpPr/>
          <p:nvPr/>
        </p:nvSpPr>
        <p:spPr>
          <a:xfrm>
            <a:off x="662609" y="1339034"/>
            <a:ext cx="8825948" cy="707886"/>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Coverage of Beneficiary Sites of the Nicaraguan Institute of Agricultural Technology.</a:t>
            </a:r>
            <a:endParaRPr lang="es-NI" sz="2000" b="1" dirty="0">
              <a:latin typeface="Courier New" panose="02070309020205020404" pitchFamily="49" charset="0"/>
              <a:cs typeface="Courier New" panose="02070309020205020404" pitchFamily="49" charset="0"/>
            </a:endParaRPr>
          </a:p>
        </p:txBody>
      </p:sp>
      <p:pic>
        <p:nvPicPr>
          <p:cNvPr id="6" name="Imagen 5">
            <a:extLst>
              <a:ext uri="{FF2B5EF4-FFF2-40B4-BE49-F238E27FC236}">
                <a16:creationId xmlns:a16="http://schemas.microsoft.com/office/drawing/2014/main" xmlns="" id="{33A39847-57E4-4656-8A8D-50E3331AD410}"/>
              </a:ext>
            </a:extLst>
          </p:cNvPr>
          <p:cNvPicPr/>
          <p:nvPr/>
        </p:nvPicPr>
        <p:blipFill>
          <a:blip r:embed="rId3" cstate="print">
            <a:extLst>
              <a:ext uri="{28A0092B-C50C-407E-A947-70E740481C1C}">
                <a14:useLocalDpi xmlns:a14="http://schemas.microsoft.com/office/drawing/2010/main" val="0"/>
              </a:ext>
            </a:extLst>
          </a:blip>
          <a:srcRect r="23221"/>
          <a:stretch>
            <a:fillRect/>
          </a:stretch>
        </p:blipFill>
        <p:spPr bwMode="auto">
          <a:xfrm>
            <a:off x="2504661" y="2046920"/>
            <a:ext cx="5213944" cy="4491094"/>
          </a:xfrm>
          <a:prstGeom prst="rect">
            <a:avLst/>
          </a:prstGeom>
          <a:noFill/>
          <a:ln>
            <a:noFill/>
          </a:ln>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88715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n-US" b="1" dirty="0">
                <a:latin typeface="Courier New" pitchFamily="49" charset="0"/>
                <a:ea typeface="Calibri" pitchFamily="34" charset="0"/>
                <a:cs typeface="Courier New" pitchFamily="49" charset="0"/>
              </a:rPr>
              <a:t>PUBLIC TELECOMMUNICATION POLICIES AND NATIONAL COVERAGE IN NICARAGUA</a:t>
            </a:r>
            <a:endParaRPr lang="es-NI" dirty="0">
              <a:latin typeface="Arial" pitchFamily="34" charset="0"/>
              <a:cs typeface="Arial" pitchFamily="34" charset="0"/>
            </a:endParaRPr>
          </a:p>
        </p:txBody>
      </p:sp>
      <p:pic>
        <p:nvPicPr>
          <p:cNvPr id="5"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6" name="Rectangle 1"/>
          <p:cNvSpPr>
            <a:spLocks noChangeArrowheads="1"/>
          </p:cNvSpPr>
          <p:nvPr/>
        </p:nvSpPr>
        <p:spPr bwMode="auto">
          <a:xfrm>
            <a:off x="218797" y="2033059"/>
            <a:ext cx="92124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NI" sz="1600" b="1" dirty="0" err="1">
                <a:latin typeface="Courier New" pitchFamily="49" charset="0"/>
                <a:ea typeface="Calibri" pitchFamily="34" charset="0"/>
                <a:cs typeface="Courier New" pitchFamily="49" charset="0"/>
              </a:rPr>
              <a:t>Broadband</a:t>
            </a:r>
            <a:r>
              <a:rPr lang="es-NI" sz="1600" b="1" dirty="0">
                <a:latin typeface="Courier New" pitchFamily="49" charset="0"/>
                <a:ea typeface="Calibri" pitchFamily="34" charset="0"/>
                <a:cs typeface="Courier New" pitchFamily="49" charset="0"/>
              </a:rPr>
              <a:t> - Access - </a:t>
            </a:r>
            <a:r>
              <a:rPr lang="es-NI" sz="1600" b="1" dirty="0" err="1">
                <a:latin typeface="Courier New" pitchFamily="49" charset="0"/>
                <a:ea typeface="Calibri" pitchFamily="34" charset="0"/>
                <a:cs typeface="Courier New" pitchFamily="49" charset="0"/>
              </a:rPr>
              <a:t>Empowerment</a:t>
            </a:r>
            <a:r>
              <a:rPr lang="es-NI" sz="1600" b="1" dirty="0">
                <a:latin typeface="Courier New" pitchFamily="49" charset="0"/>
                <a:ea typeface="Calibri" pitchFamily="34" charset="0"/>
                <a:cs typeface="Courier New" pitchFamily="49" charset="0"/>
              </a:rPr>
              <a:t> </a:t>
            </a:r>
            <a:r>
              <a:rPr lang="es-NI" sz="1600" b="1" dirty="0" err="1">
                <a:latin typeface="Courier New" pitchFamily="49" charset="0"/>
                <a:ea typeface="Calibri" pitchFamily="34" charset="0"/>
                <a:cs typeface="Courier New" pitchFamily="49" charset="0"/>
              </a:rPr>
              <a:t>Information</a:t>
            </a:r>
            <a:r>
              <a:rPr lang="es-NI" sz="1600" b="1" dirty="0">
                <a:latin typeface="Courier New" pitchFamily="49" charset="0"/>
                <a:ea typeface="Calibri" pitchFamily="34" charset="0"/>
                <a:cs typeface="Courier New" pitchFamily="49" charset="0"/>
              </a:rPr>
              <a:t> and </a:t>
            </a:r>
            <a:r>
              <a:rPr lang="es-NI" sz="1600" b="1" dirty="0" err="1">
                <a:latin typeface="Courier New" pitchFamily="49" charset="0"/>
                <a:ea typeface="Calibri" pitchFamily="34" charset="0"/>
                <a:cs typeface="Courier New" pitchFamily="49" charset="0"/>
              </a:rPr>
              <a:t>Communication</a:t>
            </a:r>
            <a:r>
              <a:rPr lang="es-NI" sz="1600" b="1" dirty="0">
                <a:latin typeface="Courier New" pitchFamily="49" charset="0"/>
                <a:ea typeface="Calibri" pitchFamily="34" charset="0"/>
                <a:cs typeface="Courier New" pitchFamily="49" charset="0"/>
              </a:rPr>
              <a:t> Technologies</a:t>
            </a:r>
            <a:endParaRPr kumimoji="0" lang="es-NI" sz="24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13669" y="2791591"/>
            <a:ext cx="6073407" cy="31931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550" b="1" dirty="0">
                <a:latin typeface="Courier New" pitchFamily="49" charset="0"/>
                <a:cs typeface="Courier New" pitchFamily="49" charset="0"/>
              </a:rPr>
              <a:t>DEVELOPMENT OF TECHNOLOGICAL APPLICATION - Technological Institute of Agriculture.</a:t>
            </a:r>
          </a:p>
          <a:p>
            <a:pPr lvl="0" algn="just" fontAlgn="base">
              <a:spcBef>
                <a:spcPct val="0"/>
              </a:spcBef>
              <a:spcAft>
                <a:spcPct val="0"/>
              </a:spcAft>
            </a:pPr>
            <a:endParaRPr lang="en-US" sz="1550" b="1" dirty="0">
              <a:latin typeface="Courier New" pitchFamily="49" charset="0"/>
              <a:cs typeface="Courier New" pitchFamily="49" charset="0"/>
            </a:endParaRPr>
          </a:p>
          <a:p>
            <a:pPr lvl="0" algn="just" fontAlgn="base">
              <a:spcBef>
                <a:spcPct val="0"/>
              </a:spcBef>
              <a:spcAft>
                <a:spcPct val="0"/>
              </a:spcAft>
            </a:pPr>
            <a:r>
              <a:rPr lang="en-US" sz="1550" b="1" dirty="0">
                <a:latin typeface="Courier New" pitchFamily="49" charset="0"/>
                <a:cs typeface="Courier New" pitchFamily="49" charset="0"/>
              </a:rPr>
              <a:t>OBJECTIVE:</a:t>
            </a:r>
          </a:p>
          <a:p>
            <a:pPr lvl="0" algn="just" fontAlgn="base">
              <a:spcBef>
                <a:spcPct val="0"/>
              </a:spcBef>
              <a:spcAft>
                <a:spcPct val="0"/>
              </a:spcAft>
            </a:pPr>
            <a:endParaRPr lang="en-US" sz="1550" b="1" dirty="0">
              <a:latin typeface="Courier New" pitchFamily="49" charset="0"/>
              <a:cs typeface="Courier New" pitchFamily="49" charset="0"/>
            </a:endParaRPr>
          </a:p>
          <a:p>
            <a:pPr lvl="0" algn="just" fontAlgn="base">
              <a:spcBef>
                <a:spcPct val="0"/>
              </a:spcBef>
              <a:spcAft>
                <a:spcPct val="0"/>
              </a:spcAft>
            </a:pPr>
            <a:r>
              <a:rPr lang="en-US" sz="1550" dirty="0">
                <a:latin typeface="Courier New" pitchFamily="49" charset="0"/>
                <a:cs typeface="Courier New" pitchFamily="49" charset="0"/>
              </a:rPr>
              <a:t>Promote the use of information technology and connectivity through a technological application that improves the productivity and efficiency of our farmers.</a:t>
            </a:r>
          </a:p>
          <a:p>
            <a:pPr lvl="0" algn="just" fontAlgn="base">
              <a:spcBef>
                <a:spcPct val="0"/>
              </a:spcBef>
              <a:spcAft>
                <a:spcPct val="0"/>
              </a:spcAft>
            </a:pPr>
            <a:endParaRPr lang="en-US" sz="1550" dirty="0">
              <a:latin typeface="Courier New" pitchFamily="49" charset="0"/>
              <a:cs typeface="Courier New" pitchFamily="49" charset="0"/>
            </a:endParaRPr>
          </a:p>
          <a:p>
            <a:pPr lvl="0" algn="just" fontAlgn="base">
              <a:spcBef>
                <a:spcPct val="0"/>
              </a:spcBef>
              <a:spcAft>
                <a:spcPct val="0"/>
              </a:spcAft>
            </a:pPr>
            <a:r>
              <a:rPr lang="en-US" sz="1550" dirty="0">
                <a:latin typeface="Courier New" pitchFamily="49" charset="0"/>
                <a:cs typeface="Courier New" pitchFamily="49" charset="0"/>
              </a:rPr>
              <a:t>Investment: C$10,250.00.00 </a:t>
            </a:r>
            <a:r>
              <a:rPr lang="en-US" sz="1550" dirty="0" err="1">
                <a:latin typeface="Courier New" pitchFamily="49" charset="0"/>
                <a:cs typeface="Courier New" pitchFamily="49" charset="0"/>
              </a:rPr>
              <a:t>córdobas</a:t>
            </a:r>
            <a:r>
              <a:rPr lang="en-US" sz="1550" dirty="0">
                <a:latin typeface="Courier New" pitchFamily="49" charset="0"/>
                <a:cs typeface="Courier New" pitchFamily="49" charset="0"/>
              </a:rPr>
              <a:t>.</a:t>
            </a:r>
          </a:p>
          <a:p>
            <a:pPr lvl="0" algn="just" fontAlgn="base">
              <a:spcBef>
                <a:spcPct val="0"/>
              </a:spcBef>
              <a:spcAft>
                <a:spcPct val="0"/>
              </a:spcAft>
            </a:pPr>
            <a:endParaRPr lang="en-US" sz="1550" dirty="0">
              <a:latin typeface="Courier New" pitchFamily="49" charset="0"/>
              <a:cs typeface="Courier New" pitchFamily="49" charset="0"/>
            </a:endParaRPr>
          </a:p>
          <a:p>
            <a:pPr lvl="0" algn="just" fontAlgn="base">
              <a:spcBef>
                <a:spcPct val="0"/>
              </a:spcBef>
              <a:spcAft>
                <a:spcPct val="0"/>
              </a:spcAft>
            </a:pPr>
            <a:r>
              <a:rPr lang="en-US" sz="1550" dirty="0">
                <a:latin typeface="Courier New" pitchFamily="49" charset="0"/>
                <a:cs typeface="Courier New" pitchFamily="49" charset="0"/>
              </a:rPr>
              <a:t>Beneficiaries: 4,500 producers.</a:t>
            </a:r>
            <a:endParaRPr lang="es-NI" sz="1550" dirty="0">
              <a:latin typeface="Courier New" pitchFamily="49" charset="0"/>
              <a:cs typeface="Courier New" pitchFamily="49" charset="0"/>
            </a:endParaRPr>
          </a:p>
        </p:txBody>
      </p:sp>
      <p:pic>
        <p:nvPicPr>
          <p:cNvPr id="11" name="Picture 1" descr="Logo TELCOR (Clásico 3)"/>
          <p:cNvPicPr>
            <a:picLocks noChangeAspect="1" noChangeArrowheads="1"/>
          </p:cNvPicPr>
          <p:nvPr/>
        </p:nvPicPr>
        <p:blipFill>
          <a:blip r:embed="rId4" cstate="print"/>
          <a:srcRect/>
          <a:stretch>
            <a:fillRect/>
          </a:stretch>
        </p:blipFill>
        <p:spPr bwMode="auto">
          <a:xfrm>
            <a:off x="218797" y="5952024"/>
            <a:ext cx="667657" cy="551696"/>
          </a:xfrm>
          <a:prstGeom prst="rect">
            <a:avLst/>
          </a:prstGeom>
          <a:noFill/>
          <a:ln w="9525">
            <a:noFill/>
            <a:miter lim="800000"/>
            <a:headEnd/>
            <a:tailEnd/>
          </a:ln>
        </p:spPr>
      </p:pic>
      <p:pic>
        <p:nvPicPr>
          <p:cNvPr id="86017" name="Picture 1" descr="C:\Users\Administrador\Downloads\WhatsApp Image 2020-08-02 at 10.20.26 AM.jpeg"/>
          <p:cNvPicPr>
            <a:picLocks noChangeAspect="1" noChangeArrowheads="1"/>
          </p:cNvPicPr>
          <p:nvPr/>
        </p:nvPicPr>
        <p:blipFill>
          <a:blip r:embed="rId5" cstate="print"/>
          <a:srcRect/>
          <a:stretch>
            <a:fillRect/>
          </a:stretch>
        </p:blipFill>
        <p:spPr bwMode="auto">
          <a:xfrm>
            <a:off x="7105842" y="2512823"/>
            <a:ext cx="2229227" cy="378561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5693</TotalTime>
  <Words>2046</Words>
  <Application>Microsoft Office PowerPoint</Application>
  <PresentationFormat>A4 (210 x 297 mm)</PresentationFormat>
  <Paragraphs>317</Paragraphs>
  <Slides>22</Slides>
  <Notes>8</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Ernesto Ocon Sanchez</dc:creator>
  <cp:lastModifiedBy>Martha</cp:lastModifiedBy>
  <cp:revision>593</cp:revision>
  <cp:lastPrinted>2017-03-24T19:29:03Z</cp:lastPrinted>
  <dcterms:created xsi:type="dcterms:W3CDTF">2016-04-11T14:31:05Z</dcterms:created>
  <dcterms:modified xsi:type="dcterms:W3CDTF">2020-08-03T19:10:38Z</dcterms:modified>
</cp:coreProperties>
</file>